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0" r:id="rId4"/>
    <p:sldMasterId id="2147483984" r:id="rId5"/>
  </p:sldMasterIdLst>
  <p:notesMasterIdLst>
    <p:notesMasterId r:id="rId15"/>
  </p:notesMasterIdLst>
  <p:handoutMasterIdLst>
    <p:handoutMasterId r:id="rId16"/>
  </p:handoutMasterIdLst>
  <p:sldIdLst>
    <p:sldId id="486" r:id="rId6"/>
    <p:sldId id="649" r:id="rId7"/>
    <p:sldId id="487" r:id="rId8"/>
    <p:sldId id="291" r:id="rId9"/>
    <p:sldId id="484" r:id="rId10"/>
    <p:sldId id="501" r:id="rId11"/>
    <p:sldId id="500" r:id="rId12"/>
    <p:sldId id="506" r:id="rId13"/>
    <p:sldId id="648" r:id="rId14"/>
  </p:sldIdLst>
  <p:sldSz cx="12192000" cy="6858000"/>
  <p:notesSz cx="6735763" cy="9866313"/>
  <p:defaultTextStyle>
    <a:defPPr>
      <a:defRPr lang="en-US"/>
    </a:defPPr>
    <a:lvl1pPr algn="l" rtl="0" fontAlgn="base">
      <a:spcBef>
        <a:spcPct val="0"/>
      </a:spcBef>
      <a:spcAft>
        <a:spcPct val="0"/>
      </a:spcAft>
      <a:defRPr sz="2400" kern="1200">
        <a:solidFill>
          <a:schemeClr val="tx1"/>
        </a:solidFill>
        <a:latin typeface="KingsBureauGrot FiveOne"/>
        <a:ea typeface="+mn-ea"/>
        <a:cs typeface="+mn-cs"/>
      </a:defRPr>
    </a:lvl1pPr>
    <a:lvl2pPr marL="457200" algn="l" rtl="0" fontAlgn="base">
      <a:spcBef>
        <a:spcPct val="0"/>
      </a:spcBef>
      <a:spcAft>
        <a:spcPct val="0"/>
      </a:spcAft>
      <a:defRPr sz="2400" kern="1200">
        <a:solidFill>
          <a:schemeClr val="tx1"/>
        </a:solidFill>
        <a:latin typeface="KingsBureauGrot FiveOne"/>
        <a:ea typeface="+mn-ea"/>
        <a:cs typeface="+mn-cs"/>
      </a:defRPr>
    </a:lvl2pPr>
    <a:lvl3pPr marL="914400" algn="l" rtl="0" fontAlgn="base">
      <a:spcBef>
        <a:spcPct val="0"/>
      </a:spcBef>
      <a:spcAft>
        <a:spcPct val="0"/>
      </a:spcAft>
      <a:defRPr sz="2400" kern="1200">
        <a:solidFill>
          <a:schemeClr val="tx1"/>
        </a:solidFill>
        <a:latin typeface="KingsBureauGrot FiveOne"/>
        <a:ea typeface="+mn-ea"/>
        <a:cs typeface="+mn-cs"/>
      </a:defRPr>
    </a:lvl3pPr>
    <a:lvl4pPr marL="1371600" algn="l" rtl="0" fontAlgn="base">
      <a:spcBef>
        <a:spcPct val="0"/>
      </a:spcBef>
      <a:spcAft>
        <a:spcPct val="0"/>
      </a:spcAft>
      <a:defRPr sz="2400" kern="1200">
        <a:solidFill>
          <a:schemeClr val="tx1"/>
        </a:solidFill>
        <a:latin typeface="KingsBureauGrot FiveOne"/>
        <a:ea typeface="+mn-ea"/>
        <a:cs typeface="+mn-cs"/>
      </a:defRPr>
    </a:lvl4pPr>
    <a:lvl5pPr marL="1828800" algn="l" rtl="0" fontAlgn="base">
      <a:spcBef>
        <a:spcPct val="0"/>
      </a:spcBef>
      <a:spcAft>
        <a:spcPct val="0"/>
      </a:spcAft>
      <a:defRPr sz="2400" kern="1200">
        <a:solidFill>
          <a:schemeClr val="tx1"/>
        </a:solidFill>
        <a:latin typeface="KingsBureauGrot FiveOne"/>
        <a:ea typeface="+mn-ea"/>
        <a:cs typeface="+mn-cs"/>
      </a:defRPr>
    </a:lvl5pPr>
    <a:lvl6pPr marL="2286000" algn="l" defTabSz="914400" rtl="0" eaLnBrk="1" latinLnBrk="0" hangingPunct="1">
      <a:defRPr sz="2400" kern="1200">
        <a:solidFill>
          <a:schemeClr val="tx1"/>
        </a:solidFill>
        <a:latin typeface="KingsBureauGrot FiveOne"/>
        <a:ea typeface="+mn-ea"/>
        <a:cs typeface="+mn-cs"/>
      </a:defRPr>
    </a:lvl6pPr>
    <a:lvl7pPr marL="2743200" algn="l" defTabSz="914400" rtl="0" eaLnBrk="1" latinLnBrk="0" hangingPunct="1">
      <a:defRPr sz="2400" kern="1200">
        <a:solidFill>
          <a:schemeClr val="tx1"/>
        </a:solidFill>
        <a:latin typeface="KingsBureauGrot FiveOne"/>
        <a:ea typeface="+mn-ea"/>
        <a:cs typeface="+mn-cs"/>
      </a:defRPr>
    </a:lvl7pPr>
    <a:lvl8pPr marL="3200400" algn="l" defTabSz="914400" rtl="0" eaLnBrk="1" latinLnBrk="0" hangingPunct="1">
      <a:defRPr sz="2400" kern="1200">
        <a:solidFill>
          <a:schemeClr val="tx1"/>
        </a:solidFill>
        <a:latin typeface="KingsBureauGrot FiveOne"/>
        <a:ea typeface="+mn-ea"/>
        <a:cs typeface="+mn-cs"/>
      </a:defRPr>
    </a:lvl8pPr>
    <a:lvl9pPr marL="3657600" algn="l" defTabSz="914400" rtl="0" eaLnBrk="1" latinLnBrk="0" hangingPunct="1">
      <a:defRPr sz="2400" kern="1200">
        <a:solidFill>
          <a:schemeClr val="tx1"/>
        </a:solidFill>
        <a:latin typeface="KingsBureauGrot FiveOne"/>
        <a:ea typeface="+mn-ea"/>
        <a:cs typeface="+mn-cs"/>
      </a:defRPr>
    </a:lvl9pPr>
  </p:defaultTextStyle>
  <p:extLst>
    <p:ext uri="{EFAFB233-063F-42B5-8137-9DF3F51BA10A}">
      <p15:sldGuideLst xmlns:p15="http://schemas.microsoft.com/office/powerpoint/2012/main">
        <p15:guide id="1" orient="horz" pos="731" userDrawn="1">
          <p15:clr>
            <a:srgbClr val="A4A3A4"/>
          </p15:clr>
        </p15:guide>
        <p15:guide id="2" pos="6784" userDrawn="1">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6F51441-DD79-8D1F-FAC6-4C80D3B2FADC}" name="Julia Brown" initials="JB" userId="S::medjmb@leeds.ac.uk::006a8ec3-d68a-4ae7-b23f-d19e219205b0" providerId="AD"/>
  <p188:author id="{E71130D9-EC85-CFE2-42B2-D2B794B5A995}" name="Sarah Brown [CTRU-SIDD]" initials="SB[S" userId="S::medsbro@leeds.ac.uk::66341723-cbec-40e5-ad48-e5ededbf6792" providerId="AD"/>
  <p188:author id="{870028F9-FE12-87AD-1A72-5E1FF65218B1}" name="Adejoke Oluyase" initials="AO" userId="S::k1643757@kcl.ac.uk::898785eb-2feb-4f21-b753-3e33265c75a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99"/>
    <a:srgbClr val="FF0000"/>
    <a:srgbClr val="CC0000"/>
    <a:srgbClr val="F8F8F8"/>
    <a:srgbClr val="EAEAEA"/>
    <a:srgbClr val="0069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799" autoAdjust="0"/>
    <p:restoredTop sz="94718" autoAdjust="0"/>
  </p:normalViewPr>
  <p:slideViewPr>
    <p:cSldViewPr>
      <p:cViewPr varScale="1">
        <p:scale>
          <a:sx n="64" d="100"/>
          <a:sy n="64" d="100"/>
        </p:scale>
        <p:origin x="1100" y="48"/>
      </p:cViewPr>
      <p:guideLst>
        <p:guide orient="horz" pos="731"/>
        <p:guide pos="6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6" d="100"/>
          <a:sy n="76" d="100"/>
        </p:scale>
        <p:origin x="-2226" y="-108"/>
      </p:cViewPr>
      <p:guideLst>
        <p:guide orient="horz" pos="3108"/>
        <p:guide pos="2122"/>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6387" name="Rectangle 3"/>
          <p:cNvSpPr>
            <a:spLocks noGrp="1" noChangeArrowheads="1"/>
          </p:cNvSpPr>
          <p:nvPr>
            <p:ph type="dt" sz="quarter" idx="1"/>
          </p:nvPr>
        </p:nvSpPr>
        <p:spPr bwMode="auto">
          <a:xfrm>
            <a:off x="381635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16388" name="Rectangle 4"/>
          <p:cNvSpPr>
            <a:spLocks noGrp="1" noChangeArrowheads="1"/>
          </p:cNvSpPr>
          <p:nvPr>
            <p:ph type="ftr" sz="quarter" idx="2"/>
          </p:nvPr>
        </p:nvSpPr>
        <p:spPr bwMode="auto">
          <a:xfrm>
            <a:off x="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6389" name="Rectangle 5"/>
          <p:cNvSpPr>
            <a:spLocks noGrp="1" noChangeArrowheads="1"/>
          </p:cNvSpPr>
          <p:nvPr>
            <p:ph type="sldNum" sz="quarter" idx="3"/>
          </p:nvPr>
        </p:nvSpPr>
        <p:spPr bwMode="auto">
          <a:xfrm>
            <a:off x="381635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54793A40-3C20-43E0-A5DB-AC8740EA30C0}" type="slidenum">
              <a:rPr lang="en-US"/>
              <a:pPr>
                <a:defRPr/>
              </a:pPr>
              <a:t>‹#›</a:t>
            </a:fld>
            <a:endParaRPr lang="en-US" dirty="0"/>
          </a:p>
        </p:txBody>
      </p:sp>
    </p:spTree>
    <p:extLst>
      <p:ext uri="{BB962C8B-B14F-4D97-AF65-F5344CB8AC3E}">
        <p14:creationId xmlns:p14="http://schemas.microsoft.com/office/powerpoint/2010/main" val="1096162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3315" name="Rectangle 3"/>
          <p:cNvSpPr>
            <a:spLocks noGrp="1" noChangeArrowheads="1"/>
          </p:cNvSpPr>
          <p:nvPr>
            <p:ph type="dt" idx="1"/>
          </p:nvPr>
        </p:nvSpPr>
        <p:spPr bwMode="auto">
          <a:xfrm>
            <a:off x="381635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27652" name="Rectangle 4"/>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898525" y="4686300"/>
            <a:ext cx="4938713" cy="44402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318" name="Rectangle 6"/>
          <p:cNvSpPr>
            <a:spLocks noGrp="1" noChangeArrowheads="1"/>
          </p:cNvSpPr>
          <p:nvPr>
            <p:ph type="ftr" sz="quarter" idx="4"/>
          </p:nvPr>
        </p:nvSpPr>
        <p:spPr bwMode="auto">
          <a:xfrm>
            <a:off x="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3319" name="Rectangle 7"/>
          <p:cNvSpPr>
            <a:spLocks noGrp="1" noChangeArrowheads="1"/>
          </p:cNvSpPr>
          <p:nvPr>
            <p:ph type="sldNum" sz="quarter" idx="5"/>
          </p:nvPr>
        </p:nvSpPr>
        <p:spPr bwMode="auto">
          <a:xfrm>
            <a:off x="381635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9331F2F7-7C67-4BF4-AFB5-E383715A8556}" type="slidenum">
              <a:rPr lang="en-US"/>
              <a:pPr>
                <a:defRPr/>
              </a:pPr>
              <a:t>‹#›</a:t>
            </a:fld>
            <a:endParaRPr lang="en-US" dirty="0"/>
          </a:p>
        </p:txBody>
      </p:sp>
    </p:spTree>
    <p:extLst>
      <p:ext uri="{BB962C8B-B14F-4D97-AF65-F5344CB8AC3E}">
        <p14:creationId xmlns:p14="http://schemas.microsoft.com/office/powerpoint/2010/main" val="19892597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C11B399-EB21-49E0-8D6B-C5FCDC05AFB6}" type="slidenum">
              <a:rPr lang="en-GB" smtClean="0"/>
              <a:t>1</a:t>
            </a:fld>
            <a:endParaRPr lang="en-GB"/>
          </a:p>
        </p:txBody>
      </p:sp>
    </p:spTree>
    <p:extLst>
      <p:ext uri="{BB962C8B-B14F-4D97-AF65-F5344CB8AC3E}">
        <p14:creationId xmlns:p14="http://schemas.microsoft.com/office/powerpoint/2010/main" val="2476151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BETTER-B project focuses on breathlessness that persists despite optimal treatment of the underlying disease, usually referred to as chronic or refractory. This type of breathlessness is burdensome, neglected and yet one of the most common symptoms of advanced disease, estimated to affect 15 million people in Europe. Breathlessness can have a devastating impact on patients’ lives, and that of their family, friends and caregivers. Further, chronic breathlessness results in high health, social and informal care costs. New treatments for breathlessness are urgently needed as there is currently no licensed drug for the management of chronic breathlessness. An existing antidepressant, mirtazapine, has the potential to decrease chronic or refractory breathlessness in patients with advanced respiratory disease, in palliative care and at end of life. However, currently there is not robust evidence for mirtazapine’s use for this purpose.  The overall objective of the BETTER-B project is to test whether mirtazapine is an effective and cost-effective medicine for the relief of patient-reported chronic or refractory breathlessness in patients with chronic obstructive pulmonary disease (COPD) or interstitial lung diseases (ILD). This is a patient-centred trial that could result in reduced symptom burden and significant improvements in quality of life for patients and their family and friends. In parallel the project produces and disseminates European wide easily accessible multi-lingual guidance on the management of breathlessness in supportive, palliative and end of life care with wide-reaching impacts.</a:t>
            </a:r>
          </a:p>
        </p:txBody>
      </p:sp>
      <p:sp>
        <p:nvSpPr>
          <p:cNvPr id="4" name="Slide Number Placeholder 3"/>
          <p:cNvSpPr>
            <a:spLocks noGrp="1"/>
          </p:cNvSpPr>
          <p:nvPr>
            <p:ph type="sldNum" sz="quarter" idx="5"/>
          </p:nvPr>
        </p:nvSpPr>
        <p:spPr/>
        <p:txBody>
          <a:bodyPr/>
          <a:lstStyle/>
          <a:p>
            <a:fld id="{AC11B399-EB21-49E0-8D6B-C5FCDC05AFB6}" type="slidenum">
              <a:rPr lang="en-GB" smtClean="0"/>
              <a:t>4</a:t>
            </a:fld>
            <a:endParaRPr lang="en-GB"/>
          </a:p>
        </p:txBody>
      </p:sp>
    </p:spTree>
    <p:extLst>
      <p:ext uri="{BB962C8B-B14F-4D97-AF65-F5344CB8AC3E}">
        <p14:creationId xmlns:p14="http://schemas.microsoft.com/office/powerpoint/2010/main" val="36021969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p:nvSpPr>
        <p:spPr bwMode="auto">
          <a:xfrm>
            <a:off x="0" y="6534150"/>
            <a:ext cx="12192000" cy="323850"/>
          </a:xfrm>
          <a:prstGeom prst="rect">
            <a:avLst/>
          </a:prstGeom>
          <a:solidFill>
            <a:srgbClr val="000099"/>
          </a:solidFill>
          <a:ln w="9525">
            <a:noFill/>
            <a:miter lim="800000"/>
            <a:headEnd/>
            <a:tailEnd/>
          </a:ln>
        </p:spPr>
        <p:txBody>
          <a:bodyPr wrap="none" anchor="ctr"/>
          <a:lstStyle/>
          <a:p>
            <a:pPr eaLnBrk="0" hangingPunct="0"/>
            <a:r>
              <a:rPr lang="en-GB" sz="1400">
                <a:solidFill>
                  <a:schemeClr val="bg2"/>
                </a:solidFill>
                <a:latin typeface="Kings Caslon Display"/>
              </a:rPr>
              <a:t>	            		</a:t>
            </a:r>
            <a:endParaRPr lang="en-US" sz="1400">
              <a:solidFill>
                <a:schemeClr val="bg2"/>
              </a:solidFill>
              <a:latin typeface="Kings Caslon Display"/>
            </a:endParaRPr>
          </a:p>
        </p:txBody>
      </p:sp>
      <p:pic>
        <p:nvPicPr>
          <p:cNvPr id="5" name="Picture 59" descr="KCL logo"/>
          <p:cNvPicPr>
            <a:picLocks noChangeAspect="1" noChangeArrowheads="1"/>
          </p:cNvPicPr>
          <p:nvPr/>
        </p:nvPicPr>
        <p:blipFill>
          <a:blip r:embed="rId2" cstate="print"/>
          <a:srcRect/>
          <a:stretch>
            <a:fillRect/>
          </a:stretch>
        </p:blipFill>
        <p:spPr bwMode="auto">
          <a:xfrm>
            <a:off x="9844618" y="544513"/>
            <a:ext cx="2095500" cy="1122362"/>
          </a:xfrm>
          <a:prstGeom prst="rect">
            <a:avLst/>
          </a:prstGeom>
          <a:noFill/>
          <a:ln w="9525">
            <a:noFill/>
            <a:miter lim="800000"/>
            <a:headEnd/>
            <a:tailEnd/>
          </a:ln>
        </p:spPr>
      </p:pic>
      <p:sp>
        <p:nvSpPr>
          <p:cNvPr id="6" name="Rectangle 24"/>
          <p:cNvSpPr>
            <a:spLocks noChangeArrowheads="1"/>
          </p:cNvSpPr>
          <p:nvPr/>
        </p:nvSpPr>
        <p:spPr bwMode="auto">
          <a:xfrm>
            <a:off x="0" y="0"/>
            <a:ext cx="12192000" cy="331788"/>
          </a:xfrm>
          <a:prstGeom prst="rect">
            <a:avLst/>
          </a:prstGeom>
          <a:solidFill>
            <a:srgbClr val="000099"/>
          </a:solidFill>
          <a:ln w="9525">
            <a:noFill/>
            <a:miter lim="800000"/>
            <a:headEnd/>
            <a:tailEnd/>
          </a:ln>
        </p:spPr>
        <p:txBody>
          <a:bodyPr wrap="none" anchor="ctr"/>
          <a:lstStyle/>
          <a:p>
            <a:pPr eaLnBrk="0" hangingPunct="0"/>
            <a:endParaRPr lang="en-GB" sz="2400"/>
          </a:p>
        </p:txBody>
      </p:sp>
      <p:pic>
        <p:nvPicPr>
          <p:cNvPr id="7" name="Picture 20"/>
          <p:cNvPicPr preferRelativeResize="0">
            <a:picLocks noChangeAspect="1" noChangeArrowheads="1"/>
          </p:cNvPicPr>
          <p:nvPr userDrawn="1"/>
        </p:nvPicPr>
        <p:blipFill>
          <a:blip r:embed="rId3" cstate="print"/>
          <a:srcRect b="10309"/>
          <a:stretch>
            <a:fillRect/>
          </a:stretch>
        </p:blipFill>
        <p:spPr bwMode="auto">
          <a:xfrm>
            <a:off x="1" y="1931989"/>
            <a:ext cx="1919817" cy="1698625"/>
          </a:xfrm>
          <a:prstGeom prst="rect">
            <a:avLst/>
          </a:prstGeom>
          <a:noFill/>
          <a:ln w="9525">
            <a:noFill/>
            <a:miter lim="800000"/>
            <a:headEnd/>
            <a:tailEnd/>
          </a:ln>
        </p:spPr>
      </p:pic>
      <p:pic>
        <p:nvPicPr>
          <p:cNvPr id="8" name="Picture 5"/>
          <p:cNvPicPr>
            <a:picLocks noChangeAspect="1" noChangeArrowheads="1"/>
          </p:cNvPicPr>
          <p:nvPr userDrawn="1"/>
        </p:nvPicPr>
        <p:blipFill>
          <a:blip r:embed="rId4" cstate="print"/>
          <a:srcRect/>
          <a:stretch>
            <a:fillRect/>
          </a:stretch>
        </p:blipFill>
        <p:spPr bwMode="auto">
          <a:xfrm>
            <a:off x="2103968" y="544513"/>
            <a:ext cx="2046817" cy="912812"/>
          </a:xfrm>
          <a:prstGeom prst="rect">
            <a:avLst/>
          </a:prstGeom>
          <a:noFill/>
          <a:ln w="9525">
            <a:noFill/>
            <a:miter lim="800000"/>
            <a:headEnd/>
            <a:tailEnd/>
          </a:ln>
        </p:spPr>
      </p:pic>
      <p:pic>
        <p:nvPicPr>
          <p:cNvPr id="12" name="Picture 19"/>
          <p:cNvPicPr>
            <a:picLocks noChangeAspect="1" noChangeArrowheads="1"/>
          </p:cNvPicPr>
          <p:nvPr userDrawn="1"/>
        </p:nvPicPr>
        <p:blipFill>
          <a:blip r:embed="rId5" cstate="print"/>
          <a:srcRect/>
          <a:stretch>
            <a:fillRect/>
          </a:stretch>
        </p:blipFill>
        <p:spPr bwMode="auto">
          <a:xfrm>
            <a:off x="1" y="3629025"/>
            <a:ext cx="1919817" cy="1462088"/>
          </a:xfrm>
          <a:prstGeom prst="rect">
            <a:avLst/>
          </a:prstGeom>
          <a:noFill/>
          <a:ln w="9525">
            <a:noFill/>
            <a:miter lim="800000"/>
            <a:headEnd/>
            <a:tailEnd/>
          </a:ln>
        </p:spPr>
      </p:pic>
      <p:pic>
        <p:nvPicPr>
          <p:cNvPr id="13" name="Picture 44" descr="pic_dame_cicely"/>
          <p:cNvPicPr preferRelativeResize="0">
            <a:picLocks noChangeArrowheads="1"/>
          </p:cNvPicPr>
          <p:nvPr userDrawn="1"/>
        </p:nvPicPr>
        <p:blipFill>
          <a:blip r:embed="rId6" cstate="print"/>
          <a:srcRect/>
          <a:stretch>
            <a:fillRect/>
          </a:stretch>
        </p:blipFill>
        <p:spPr bwMode="auto">
          <a:xfrm>
            <a:off x="1" y="325438"/>
            <a:ext cx="1919817" cy="1604962"/>
          </a:xfrm>
          <a:prstGeom prst="rect">
            <a:avLst/>
          </a:prstGeom>
          <a:noFill/>
          <a:ln w="9525">
            <a:noFill/>
            <a:miter lim="800000"/>
            <a:headEnd/>
            <a:tailEnd/>
          </a:ln>
        </p:spPr>
      </p:pic>
      <p:pic>
        <p:nvPicPr>
          <p:cNvPr id="14" name="Picture 3"/>
          <p:cNvPicPr>
            <a:picLocks noChangeArrowheads="1"/>
          </p:cNvPicPr>
          <p:nvPr userDrawn="1"/>
        </p:nvPicPr>
        <p:blipFill>
          <a:blip r:embed="rId7" cstate="print"/>
          <a:srcRect l="5116" r="30690"/>
          <a:stretch>
            <a:fillRect/>
          </a:stretch>
        </p:blipFill>
        <p:spPr bwMode="auto">
          <a:xfrm>
            <a:off x="1" y="5008563"/>
            <a:ext cx="1919817" cy="1530350"/>
          </a:xfrm>
          <a:prstGeom prst="rect">
            <a:avLst/>
          </a:prstGeom>
          <a:noFill/>
          <a:ln w="9525">
            <a:noFill/>
            <a:miter lim="800000"/>
            <a:headEnd/>
            <a:tailEnd/>
          </a:ln>
        </p:spPr>
      </p:pic>
      <p:sp>
        <p:nvSpPr>
          <p:cNvPr id="3074" name="Rectangle 2"/>
          <p:cNvSpPr>
            <a:spLocks noGrp="1" noChangeArrowheads="1"/>
          </p:cNvSpPr>
          <p:nvPr>
            <p:ph type="ctrTitle"/>
          </p:nvPr>
        </p:nvSpPr>
        <p:spPr>
          <a:xfrm>
            <a:off x="2631018" y="2205038"/>
            <a:ext cx="9129183" cy="1223962"/>
          </a:xfrm>
        </p:spPr>
        <p:txBody>
          <a:bodyPr/>
          <a:lstStyle>
            <a:lvl1pPr>
              <a:lnSpc>
                <a:spcPct val="90000"/>
              </a:lnSpc>
              <a:defRPr sz="4000">
                <a:latin typeface="Arial" pitchFamily="34" charset="0"/>
                <a:cs typeface="Arial" pitchFamily="34" charset="0"/>
              </a:defRPr>
            </a:lvl1pPr>
          </a:lstStyle>
          <a:p>
            <a:r>
              <a:rPr lang="en-US" dirty="0"/>
              <a:t>Click to edit Master title style</a:t>
            </a:r>
          </a:p>
        </p:txBody>
      </p:sp>
      <p:sp>
        <p:nvSpPr>
          <p:cNvPr id="3075" name="Rectangle 3"/>
          <p:cNvSpPr>
            <a:spLocks noGrp="1" noChangeArrowheads="1"/>
          </p:cNvSpPr>
          <p:nvPr>
            <p:ph type="subTitle" idx="1"/>
          </p:nvPr>
        </p:nvSpPr>
        <p:spPr>
          <a:xfrm>
            <a:off x="2618317" y="4076700"/>
            <a:ext cx="9753600" cy="2268538"/>
          </a:xfrm>
        </p:spPr>
        <p:txBody>
          <a:bodyPr/>
          <a:lstStyle>
            <a:lvl1pPr marL="0" indent="0">
              <a:spcBef>
                <a:spcPct val="0"/>
              </a:spcBef>
              <a:buFontTx/>
              <a:buNone/>
              <a:defRPr sz="2200">
                <a:latin typeface="Arial" pitchFamily="34" charset="0"/>
                <a:cs typeface="Arial" pitchFamily="34" charset="0"/>
              </a:defRPr>
            </a:lvl1pPr>
          </a:lstStyle>
          <a:p>
            <a:r>
              <a:rPr lang="en-US" dirty="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36000" y="692150"/>
            <a:ext cx="2540000" cy="5195888"/>
          </a:xfrm>
        </p:spPr>
        <p:txBody>
          <a:bodyPr vert="eaVert"/>
          <a:lstStyle/>
          <a:p>
            <a:r>
              <a:rPr lang="en-US" dirty="0"/>
              <a:t>Click to edit Master title style</a:t>
            </a:r>
            <a:endParaRPr lang="en-GB" dirty="0"/>
          </a:p>
        </p:txBody>
      </p:sp>
      <p:sp>
        <p:nvSpPr>
          <p:cNvPr id="3" name="Vertical Text Placeholder 2"/>
          <p:cNvSpPr>
            <a:spLocks noGrp="1"/>
          </p:cNvSpPr>
          <p:nvPr>
            <p:ph type="body" orient="vert" idx="1"/>
          </p:nvPr>
        </p:nvSpPr>
        <p:spPr>
          <a:xfrm>
            <a:off x="1016000" y="692150"/>
            <a:ext cx="7416800" cy="519588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75C965-760F-744F-AD17-D0BA4415FB7D}"/>
              </a:ext>
            </a:extLst>
          </p:cNvPr>
          <p:cNvSpPr>
            <a:spLocks noGrp="1"/>
          </p:cNvSpPr>
          <p:nvPr>
            <p:ph type="title"/>
          </p:nvPr>
        </p:nvSpPr>
        <p:spPr>
          <a:xfrm>
            <a:off x="511005" y="386150"/>
            <a:ext cx="7579447" cy="694418"/>
          </a:xfrm>
        </p:spPr>
        <p:txBody>
          <a:bodyPr anchor="ct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DBFE835C-A40F-C948-A1C2-49A2C12325BD}"/>
              </a:ext>
            </a:extLst>
          </p:cNvPr>
          <p:cNvSpPr>
            <a:spLocks noGrp="1"/>
          </p:cNvSpPr>
          <p:nvPr>
            <p:ph type="body" sz="quarter" idx="10"/>
          </p:nvPr>
        </p:nvSpPr>
        <p:spPr>
          <a:xfrm>
            <a:off x="511175" y="1527175"/>
            <a:ext cx="11085513" cy="4840288"/>
          </a:xfrm>
        </p:spPr>
        <p:txBody>
          <a:bodyPr anchor="ct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6" name="Picture 5" descr="A picture containing drawing, clock&#10;&#10;Description automatically generated">
            <a:extLst>
              <a:ext uri="{FF2B5EF4-FFF2-40B4-BE49-F238E27FC236}">
                <a16:creationId xmlns:a16="http://schemas.microsoft.com/office/drawing/2014/main" id="{4FCE0EE8-7215-814D-B063-ACA872D1C9FB}"/>
              </a:ext>
            </a:extLst>
          </p:cNvPr>
          <p:cNvPicPr>
            <a:picLocks noChangeAspect="1"/>
          </p:cNvPicPr>
          <p:nvPr userDrawn="1"/>
        </p:nvPicPr>
        <p:blipFill>
          <a:blip r:embed="rId2"/>
          <a:stretch>
            <a:fillRect/>
          </a:stretch>
        </p:blipFill>
        <p:spPr>
          <a:xfrm>
            <a:off x="8229600" y="148123"/>
            <a:ext cx="3860800" cy="1107969"/>
          </a:xfrm>
          <a:prstGeom prst="rect">
            <a:avLst/>
          </a:prstGeom>
        </p:spPr>
      </p:pic>
    </p:spTree>
    <p:extLst>
      <p:ext uri="{BB962C8B-B14F-4D97-AF65-F5344CB8AC3E}">
        <p14:creationId xmlns:p14="http://schemas.microsoft.com/office/powerpoint/2010/main" val="3992681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01/12/2023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01/12/2023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D412A3F-09D7-4BC8-A6E3-4603C6D01BCE}" type="datetimeFigureOut">
              <a:rPr lang="en-GB" smtClean="0"/>
              <a:pPr/>
              <a:t>01/12/2023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BD412A3F-09D7-4BC8-A6E3-4603C6D01BCE}" type="datetimeFigureOut">
              <a:rPr lang="en-GB" smtClean="0"/>
              <a:pPr/>
              <a:t>01/12/2023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D412A3F-09D7-4BC8-A6E3-4603C6D01BCE}" type="datetimeFigureOut">
              <a:rPr lang="en-GB" smtClean="0"/>
              <a:pPr/>
              <a:t>01/12/2023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BD412A3F-09D7-4BC8-A6E3-4603C6D01BCE}" type="datetimeFigureOut">
              <a:rPr lang="en-GB" smtClean="0"/>
              <a:pPr/>
              <a:t>01/12/2023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412A3F-09D7-4BC8-A6E3-4603C6D01BCE}" type="datetimeFigureOut">
              <a:rPr lang="en-GB" smtClean="0"/>
              <a:pPr/>
              <a:t>01/12/2023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a:t>Click to edit Master title style</a:t>
            </a:r>
            <a:endParaRPr lang="en-GB" dirty="0"/>
          </a:p>
        </p:txBody>
      </p:sp>
      <p:sp>
        <p:nvSpPr>
          <p:cNvPr id="3" name="Content Placeholder 2"/>
          <p:cNvSpPr>
            <a:spLocks noGrp="1"/>
          </p:cNvSpPr>
          <p:nvPr>
            <p:ph idx="1"/>
          </p:nvPr>
        </p:nvSpPr>
        <p:spPr>
          <a:xfrm>
            <a:off x="959429" y="1772816"/>
            <a:ext cx="10160000" cy="4114800"/>
          </a:xfrm>
        </p:spPr>
        <p:txBody>
          <a:bodyPr/>
          <a:lstStyle>
            <a:lvl1pPr>
              <a:defRPr sz="2800"/>
            </a:lvl1pPr>
            <a:lvl2pPr>
              <a:defRPr sz="24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412A3F-09D7-4BC8-A6E3-4603C6D01BCE}" type="datetimeFigureOut">
              <a:rPr lang="en-GB" smtClean="0"/>
              <a:pPr/>
              <a:t>01/12/2023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412A3F-09D7-4BC8-A6E3-4603C6D01BCE}" type="datetimeFigureOut">
              <a:rPr lang="en-GB" smtClean="0"/>
              <a:pPr/>
              <a:t>01/12/2023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01/12/2023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01/12/2023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dirty="0"/>
              <a:t>Click to edit Master title style</a:t>
            </a:r>
            <a:endParaRPr lang="en-GB"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1016000" y="1773238"/>
            <a:ext cx="4978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7600" y="1773238"/>
            <a:ext cx="4978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13964" y="690525"/>
            <a:ext cx="10972800" cy="1143000"/>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dirty="0"/>
              <a:t>Click to edit Master title style</a:t>
            </a:r>
            <a:endParaRPr lang="en-GB" dirty="0"/>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dirty="0"/>
              <a:t>Click to edit Master title style</a:t>
            </a:r>
            <a:endParaRPr lang="en-GB" dirty="0"/>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1026" name="Rectangle 10"/>
          <p:cNvSpPr>
            <a:spLocks noChangeArrowheads="1"/>
          </p:cNvSpPr>
          <p:nvPr/>
        </p:nvSpPr>
        <p:spPr bwMode="auto">
          <a:xfrm>
            <a:off x="0" y="6534150"/>
            <a:ext cx="12192000" cy="323850"/>
          </a:xfrm>
          <a:prstGeom prst="rect">
            <a:avLst/>
          </a:prstGeom>
          <a:solidFill>
            <a:srgbClr val="000099"/>
          </a:solidFill>
          <a:ln w="9525">
            <a:noFill/>
            <a:miter lim="800000"/>
            <a:headEnd/>
            <a:tailEnd/>
          </a:ln>
        </p:spPr>
        <p:txBody>
          <a:bodyPr wrap="none" anchor="ctr"/>
          <a:lstStyle/>
          <a:p>
            <a:pPr algn="ctr" eaLnBrk="0" hangingPunct="0"/>
            <a:r>
              <a:rPr lang="en-GB" sz="1400" b="1">
                <a:solidFill>
                  <a:schemeClr val="bg2"/>
                </a:solidFill>
                <a:latin typeface="Arial" charset="0"/>
                <a:cs typeface="Arial" charset="0"/>
              </a:rPr>
              <a:t>www.csi.kcl.ac.uk</a:t>
            </a:r>
            <a:endParaRPr lang="en-US" sz="1400" b="1">
              <a:solidFill>
                <a:schemeClr val="bg2"/>
              </a:solidFill>
              <a:latin typeface="Arial" charset="0"/>
              <a:cs typeface="Arial" charset="0"/>
            </a:endParaRPr>
          </a:p>
        </p:txBody>
      </p:sp>
      <p:sp>
        <p:nvSpPr>
          <p:cNvPr id="2" name="Rectangle 2"/>
          <p:cNvSpPr>
            <a:spLocks noGrp="1" noChangeArrowheads="1"/>
          </p:cNvSpPr>
          <p:nvPr>
            <p:ph type="title"/>
          </p:nvPr>
        </p:nvSpPr>
        <p:spPr bwMode="auto">
          <a:xfrm>
            <a:off x="1016000" y="692150"/>
            <a:ext cx="10160000" cy="7747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1016000" y="1773238"/>
            <a:ext cx="10160000" cy="4114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p:txBody>
      </p:sp>
      <p:sp>
        <p:nvSpPr>
          <p:cNvPr id="1029" name="Rectangle 27"/>
          <p:cNvSpPr>
            <a:spLocks noChangeArrowheads="1"/>
          </p:cNvSpPr>
          <p:nvPr/>
        </p:nvSpPr>
        <p:spPr bwMode="auto">
          <a:xfrm>
            <a:off x="0" y="0"/>
            <a:ext cx="12192000" cy="323850"/>
          </a:xfrm>
          <a:prstGeom prst="rect">
            <a:avLst/>
          </a:prstGeom>
          <a:solidFill>
            <a:srgbClr val="000099"/>
          </a:solidFill>
          <a:ln w="9525">
            <a:noFill/>
            <a:miter lim="800000"/>
            <a:headEnd/>
            <a:tailEnd/>
          </a:ln>
        </p:spPr>
        <p:txBody>
          <a:bodyPr wrap="none" anchor="ctr"/>
          <a:lstStyle/>
          <a:p>
            <a:pPr eaLnBrk="0" hangingPunct="0"/>
            <a:endParaRPr lang="en-GB" sz="2400"/>
          </a:p>
        </p:txBody>
      </p:sp>
    </p:spTree>
  </p:cSld>
  <p:clrMap bg1="lt1" tx1="dk1" bg2="lt2" tx2="dk2" accent1="accent1" accent2="accent2" accent3="accent3" accent4="accent4" accent5="accent5" accent6="accent6" hlink="hlink" folHlink="folHlink"/>
  <p:sldLayoutIdLst>
    <p:sldLayoutId id="2147483983" r:id="rId1"/>
    <p:sldLayoutId id="2147483973" r:id="rId2"/>
    <p:sldLayoutId id="2147483974" r:id="rId3"/>
    <p:sldLayoutId id="2147483975" r:id="rId4"/>
    <p:sldLayoutId id="2147483976" r:id="rId5"/>
    <p:sldLayoutId id="2147483977" r:id="rId6"/>
    <p:sldLayoutId id="2147483978" r:id="rId7"/>
    <p:sldLayoutId id="2147483979" r:id="rId8"/>
    <p:sldLayoutId id="2147483980" r:id="rId9"/>
    <p:sldLayoutId id="2147483981" r:id="rId10"/>
    <p:sldLayoutId id="2147483982" r:id="rId11"/>
    <p:sldLayoutId id="2147483996" r:id="rId12"/>
  </p:sldLayoutIdLst>
  <p:txStyles>
    <p:title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p:titleStyle>
    <p:bodyStyle>
      <a:lvl1pPr marL="261938" indent="-261938" algn="l" rtl="0" eaLnBrk="0" fontAlgn="base" hangingPunct="0">
        <a:spcBef>
          <a:spcPct val="20000"/>
        </a:spcBef>
        <a:spcAft>
          <a:spcPct val="0"/>
        </a:spcAft>
        <a:buClr>
          <a:schemeClr val="tx1"/>
        </a:buClr>
        <a:buChar char="•"/>
        <a:defRPr sz="2800">
          <a:solidFill>
            <a:schemeClr val="tx1"/>
          </a:solidFill>
          <a:latin typeface="Arial" pitchFamily="34" charset="0"/>
          <a:ea typeface="+mn-ea"/>
          <a:cs typeface="Arial" pitchFamily="34" charset="0"/>
        </a:defRPr>
      </a:lvl1pPr>
      <a:lvl2pPr marL="684213" indent="-242888" algn="l" rtl="0" eaLnBrk="0" fontAlgn="base" hangingPunct="0">
        <a:spcBef>
          <a:spcPct val="20000"/>
        </a:spcBef>
        <a:spcAft>
          <a:spcPct val="0"/>
        </a:spcAft>
        <a:buClr>
          <a:schemeClr val="tx1"/>
        </a:buClr>
        <a:buFont typeface="Times New Roman" pitchFamily="18" charset="0"/>
        <a:buChar char="–"/>
        <a:defRPr sz="2400">
          <a:solidFill>
            <a:schemeClr val="tx1"/>
          </a:solidFill>
          <a:latin typeface="Arial" pitchFamily="34" charset="0"/>
          <a:cs typeface="Arial" pitchFamily="34" charset="0"/>
        </a:defRPr>
      </a:lvl2pPr>
      <a:lvl3pPr marL="1135063" indent="-271463" algn="l" rtl="0" eaLnBrk="0" fontAlgn="base" hangingPunct="0">
        <a:spcBef>
          <a:spcPct val="20000"/>
        </a:spcBef>
        <a:spcAft>
          <a:spcPct val="0"/>
        </a:spcAft>
        <a:buClr>
          <a:schemeClr val="tx1"/>
        </a:buClr>
        <a:buFont typeface="Times New Roman" pitchFamily="18" charset="0"/>
        <a:buChar char="–"/>
        <a:defRPr sz="2400">
          <a:solidFill>
            <a:schemeClr val="tx1"/>
          </a:solidFill>
          <a:latin typeface="Arial" pitchFamily="34" charset="0"/>
          <a:cs typeface="Arial" pitchFamily="34" charset="0"/>
        </a:defRPr>
      </a:lvl3pPr>
      <a:lvl4pPr marL="1584325" indent="-269875" algn="l" rtl="0" eaLnBrk="0" fontAlgn="base" hangingPunct="0">
        <a:spcBef>
          <a:spcPct val="20000"/>
        </a:spcBef>
        <a:spcAft>
          <a:spcPct val="0"/>
        </a:spcAft>
        <a:buClr>
          <a:schemeClr val="tx1"/>
        </a:buClr>
        <a:buChar char="–"/>
        <a:defRPr sz="2000">
          <a:solidFill>
            <a:schemeClr val="tx1"/>
          </a:solidFill>
          <a:latin typeface="+mn-lt"/>
          <a:cs typeface="Arial" charset="0"/>
        </a:defRPr>
      </a:lvl4pPr>
      <a:lvl5pPr marL="2033588" indent="-269875" algn="l" rtl="0" eaLnBrk="0" fontAlgn="base" hangingPunct="0">
        <a:spcBef>
          <a:spcPct val="20000"/>
        </a:spcBef>
        <a:spcAft>
          <a:spcPct val="0"/>
        </a:spcAft>
        <a:buClr>
          <a:schemeClr val="tx1"/>
        </a:buClr>
        <a:buChar char="–"/>
        <a:defRPr sz="2000">
          <a:solidFill>
            <a:schemeClr val="tx1"/>
          </a:solidFill>
          <a:latin typeface="+mn-lt"/>
          <a:cs typeface="Arial" charset="0"/>
        </a:defRPr>
      </a:lvl5pPr>
      <a:lvl6pPr marL="2490788" indent="-269875" algn="l" rtl="0" eaLnBrk="1" fontAlgn="base" hangingPunct="1">
        <a:spcBef>
          <a:spcPct val="20000"/>
        </a:spcBef>
        <a:spcAft>
          <a:spcPct val="0"/>
        </a:spcAft>
        <a:buClr>
          <a:schemeClr val="tx1"/>
        </a:buClr>
        <a:buChar char="–"/>
        <a:defRPr>
          <a:solidFill>
            <a:schemeClr val="tx1"/>
          </a:solidFill>
          <a:latin typeface="+mn-lt"/>
        </a:defRPr>
      </a:lvl6pPr>
      <a:lvl7pPr marL="2947988" indent="-269875" algn="l" rtl="0" eaLnBrk="1" fontAlgn="base" hangingPunct="1">
        <a:spcBef>
          <a:spcPct val="20000"/>
        </a:spcBef>
        <a:spcAft>
          <a:spcPct val="0"/>
        </a:spcAft>
        <a:buClr>
          <a:schemeClr val="tx1"/>
        </a:buClr>
        <a:buChar char="–"/>
        <a:defRPr>
          <a:solidFill>
            <a:schemeClr val="tx1"/>
          </a:solidFill>
          <a:latin typeface="+mn-lt"/>
        </a:defRPr>
      </a:lvl7pPr>
      <a:lvl8pPr marL="3405188" indent="-269875" algn="l" rtl="0" eaLnBrk="1" fontAlgn="base" hangingPunct="1">
        <a:spcBef>
          <a:spcPct val="20000"/>
        </a:spcBef>
        <a:spcAft>
          <a:spcPct val="0"/>
        </a:spcAft>
        <a:buClr>
          <a:schemeClr val="tx1"/>
        </a:buClr>
        <a:buChar char="–"/>
        <a:defRPr>
          <a:solidFill>
            <a:schemeClr val="tx1"/>
          </a:solidFill>
          <a:latin typeface="+mn-lt"/>
        </a:defRPr>
      </a:lvl8pPr>
      <a:lvl9pPr marL="3862388" indent="-269875" algn="l" rtl="0" eaLnBrk="1" fontAlgn="base" hangingPunct="1">
        <a:spcBef>
          <a:spcPct val="20000"/>
        </a:spcBef>
        <a:spcAft>
          <a:spcPct val="0"/>
        </a:spcAft>
        <a:buClr>
          <a:schemeClr val="tx1"/>
        </a:buClr>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412A3F-09D7-4BC8-A6E3-4603C6D01BCE}" type="datetimeFigureOut">
              <a:rPr lang="en-GB" smtClean="0"/>
              <a:pPr/>
              <a:t>01/12/2023</a:t>
            </a:fld>
            <a:endParaRPr lang="en-GB"/>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AD1075-EA33-4668-82F9-3779ACF13B37}"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gif"/><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jpeg"/><Relationship Id="rId2" Type="http://schemas.openxmlformats.org/officeDocument/2006/relationships/notesSlide" Target="../notesSlides/notesSlide1.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C1C05-C2AD-48DF-A789-75BE90532777}"/>
              </a:ext>
            </a:extLst>
          </p:cNvPr>
          <p:cNvSpPr>
            <a:spLocks noGrp="1"/>
          </p:cNvSpPr>
          <p:nvPr>
            <p:ph type="ctrTitle"/>
          </p:nvPr>
        </p:nvSpPr>
        <p:spPr>
          <a:xfrm>
            <a:off x="2561445" y="2004871"/>
            <a:ext cx="8647516" cy="1147722"/>
          </a:xfrm>
        </p:spPr>
        <p:txBody>
          <a:bodyPr>
            <a:noAutofit/>
          </a:bodyPr>
          <a:lstStyle/>
          <a:p>
            <a:r>
              <a:rPr lang="en-GB" sz="3600" b="1" dirty="0">
                <a:effectLst/>
              </a:rPr>
              <a:t>Better Treatments for Breathlessness in Palliative and End of Life Care</a:t>
            </a:r>
          </a:p>
        </p:txBody>
      </p:sp>
      <p:sp>
        <p:nvSpPr>
          <p:cNvPr id="3" name="TextBox 2">
            <a:extLst>
              <a:ext uri="{FF2B5EF4-FFF2-40B4-BE49-F238E27FC236}">
                <a16:creationId xmlns:a16="http://schemas.microsoft.com/office/drawing/2014/main" id="{0B1E1F28-8964-45B4-B8F3-CF47F8F76AB5}"/>
              </a:ext>
            </a:extLst>
          </p:cNvPr>
          <p:cNvSpPr txBox="1"/>
          <p:nvPr/>
        </p:nvSpPr>
        <p:spPr>
          <a:xfrm>
            <a:off x="2263032" y="5967737"/>
            <a:ext cx="9100280" cy="523220"/>
          </a:xfrm>
          <a:prstGeom prst="rect">
            <a:avLst/>
          </a:prstGeom>
          <a:solidFill>
            <a:schemeClr val="accent1">
              <a:lumMod val="20000"/>
              <a:lumOff val="8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t>BETTER-B is funded by the European Union’s Horizon2020 research and innovation programme under grant agreement No. 825319. </a:t>
            </a:r>
            <a:r>
              <a:rPr lang="en-GB" sz="1400" dirty="0"/>
              <a:t>The views expressed in this presentation are those of the author(s) and not necessarily those of the funders. </a:t>
            </a:r>
          </a:p>
        </p:txBody>
      </p:sp>
      <p:pic>
        <p:nvPicPr>
          <p:cNvPr id="4" name="Picture 2" descr="Better Breathe">
            <a:extLst>
              <a:ext uri="{FF2B5EF4-FFF2-40B4-BE49-F238E27FC236}">
                <a16:creationId xmlns:a16="http://schemas.microsoft.com/office/drawing/2014/main" id="{DCA97A86-049B-4338-BCE7-C3483736D8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7928" y="613359"/>
            <a:ext cx="2476930" cy="74120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European Commission, official website">
            <a:extLst>
              <a:ext uri="{FF2B5EF4-FFF2-40B4-BE49-F238E27FC236}">
                <a16:creationId xmlns:a16="http://schemas.microsoft.com/office/drawing/2014/main" id="{EF2EAD5C-F8E8-4DE3-8B8D-3095307822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78471" y="4809634"/>
            <a:ext cx="1950923" cy="48448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73D3E30-1A94-454E-AFE5-9736E6BEB65B}"/>
              </a:ext>
            </a:extLst>
          </p:cNvPr>
          <p:cNvSpPr txBox="1"/>
          <p:nvPr/>
        </p:nvSpPr>
        <p:spPr>
          <a:xfrm>
            <a:off x="3573865" y="3035104"/>
            <a:ext cx="6478615" cy="1569660"/>
          </a:xfrm>
          <a:prstGeom prst="rect">
            <a:avLst/>
          </a:prstGeom>
          <a:noFill/>
        </p:spPr>
        <p:txBody>
          <a:bodyPr wrap="square" rtlCol="0">
            <a:spAutoFit/>
          </a:bodyPr>
          <a:lstStyle/>
          <a:p>
            <a:pPr algn="ctr"/>
            <a:endParaRPr lang="en-GB" dirty="0"/>
          </a:p>
          <a:p>
            <a:pPr algn="ctr"/>
            <a:r>
              <a:rPr lang="en-GB" dirty="0"/>
              <a:t>Prof Matthew Maddocks</a:t>
            </a:r>
          </a:p>
          <a:p>
            <a:pPr algn="ctr"/>
            <a:r>
              <a:rPr lang="en-GB" dirty="0"/>
              <a:t>Cicely Saunders Institute, King’s College London</a:t>
            </a:r>
          </a:p>
          <a:p>
            <a:pPr algn="ctr"/>
            <a:endParaRPr lang="en-GB" dirty="0"/>
          </a:p>
        </p:txBody>
      </p:sp>
      <p:sp>
        <p:nvSpPr>
          <p:cNvPr id="7" name="TextBox 6">
            <a:extLst>
              <a:ext uri="{FF2B5EF4-FFF2-40B4-BE49-F238E27FC236}">
                <a16:creationId xmlns:a16="http://schemas.microsoft.com/office/drawing/2014/main" id="{0F1C8950-47C2-4002-9C7F-169E39D4F995}"/>
              </a:ext>
            </a:extLst>
          </p:cNvPr>
          <p:cNvSpPr txBox="1"/>
          <p:nvPr/>
        </p:nvSpPr>
        <p:spPr>
          <a:xfrm>
            <a:off x="1556552" y="6499301"/>
            <a:ext cx="3601179" cy="369332"/>
          </a:xfrm>
          <a:prstGeom prst="rect">
            <a:avLst/>
          </a:prstGeom>
          <a:noFill/>
        </p:spPr>
        <p:txBody>
          <a:bodyPr wrap="none" rtlCol="0">
            <a:spAutoFit/>
          </a:bodyPr>
          <a:lstStyle/>
          <a:p>
            <a:r>
              <a:rPr lang="en-GB" dirty="0">
                <a:solidFill>
                  <a:schemeClr val="bg1"/>
                </a:solidFill>
              </a:rPr>
              <a:t>Follow us on twitter: #betterbreathe</a:t>
            </a:r>
          </a:p>
        </p:txBody>
      </p:sp>
      <p:sp>
        <p:nvSpPr>
          <p:cNvPr id="8" name="TextBox 7">
            <a:extLst>
              <a:ext uri="{FF2B5EF4-FFF2-40B4-BE49-F238E27FC236}">
                <a16:creationId xmlns:a16="http://schemas.microsoft.com/office/drawing/2014/main" id="{8054BF7B-E18F-462F-BCE2-806AFF82A30D}"/>
              </a:ext>
            </a:extLst>
          </p:cNvPr>
          <p:cNvSpPr txBox="1"/>
          <p:nvPr/>
        </p:nvSpPr>
        <p:spPr>
          <a:xfrm>
            <a:off x="7597138" y="6456270"/>
            <a:ext cx="2407006" cy="369332"/>
          </a:xfrm>
          <a:prstGeom prst="rect">
            <a:avLst/>
          </a:prstGeom>
          <a:noFill/>
        </p:spPr>
        <p:txBody>
          <a:bodyPr wrap="none" rtlCol="0">
            <a:spAutoFit/>
          </a:bodyPr>
          <a:lstStyle/>
          <a:p>
            <a:r>
              <a:rPr lang="en-GB" dirty="0">
                <a:solidFill>
                  <a:schemeClr val="bg1"/>
                </a:solidFill>
              </a:rPr>
              <a:t>www.better-breathe.eu</a:t>
            </a:r>
          </a:p>
        </p:txBody>
      </p:sp>
      <p:pic>
        <p:nvPicPr>
          <p:cNvPr id="9" name="Picture 6" descr="UMK">
            <a:extLst>
              <a:ext uri="{FF2B5EF4-FFF2-40B4-BE49-F238E27FC236}">
                <a16:creationId xmlns:a16="http://schemas.microsoft.com/office/drawing/2014/main" id="{2E755E72-C9FA-4446-9E52-0B3A1A3D491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222" t="12041" r="2206" b="15002"/>
          <a:stretch/>
        </p:blipFill>
        <p:spPr bwMode="auto">
          <a:xfrm>
            <a:off x="2859739" y="4817662"/>
            <a:ext cx="1428252" cy="47096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UCD">
            <a:extLst>
              <a:ext uri="{FF2B5EF4-FFF2-40B4-BE49-F238E27FC236}">
                <a16:creationId xmlns:a16="http://schemas.microsoft.com/office/drawing/2014/main" id="{4912302D-1CBC-4080-8A7D-5062E9448CA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26153" y="4743302"/>
            <a:ext cx="415757" cy="6137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Azienda Unità Sanitaria Locale di Reggio Emilia">
            <a:extLst>
              <a:ext uri="{FF2B5EF4-FFF2-40B4-BE49-F238E27FC236}">
                <a16:creationId xmlns:a16="http://schemas.microsoft.com/office/drawing/2014/main" id="{EC5463F5-C567-46C3-B802-F8D173CDB694}"/>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7519" b="14744"/>
          <a:stretch/>
        </p:blipFill>
        <p:spPr bwMode="auto">
          <a:xfrm>
            <a:off x="4111335" y="5426834"/>
            <a:ext cx="2092792" cy="44720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Agostino Gemelli University Policlinic - Wikipedia">
            <a:extLst>
              <a:ext uri="{FF2B5EF4-FFF2-40B4-BE49-F238E27FC236}">
                <a16:creationId xmlns:a16="http://schemas.microsoft.com/office/drawing/2014/main" id="{0FDD205C-9A15-4264-99BF-4A90D28F4B2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95084" y="5431187"/>
            <a:ext cx="1180239" cy="41111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the-university-of-nottingham-1-logo-png-transparent - RAF Association">
            <a:extLst>
              <a:ext uri="{FF2B5EF4-FFF2-40B4-BE49-F238E27FC236}">
                <a16:creationId xmlns:a16="http://schemas.microsoft.com/office/drawing/2014/main" id="{C622266C-32BF-4711-955F-D09F10F68310}"/>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35348" b="35859"/>
          <a:stretch/>
        </p:blipFill>
        <p:spPr bwMode="auto">
          <a:xfrm>
            <a:off x="4269202" y="4821448"/>
            <a:ext cx="1513267" cy="43572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KUM">
            <a:extLst>
              <a:ext uri="{FF2B5EF4-FFF2-40B4-BE49-F238E27FC236}">
                <a16:creationId xmlns:a16="http://schemas.microsoft.com/office/drawing/2014/main" id="{28EC4229-7536-4567-A3C6-1A02549F08A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4142" y="5413839"/>
            <a:ext cx="1306236" cy="44581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2" descr="ERS">
            <a:extLst>
              <a:ext uri="{FF2B5EF4-FFF2-40B4-BE49-F238E27FC236}">
                <a16:creationId xmlns:a16="http://schemas.microsoft.com/office/drawing/2014/main" id="{07CCC6DF-4751-4225-BB1C-2A5B8AE92B8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7138" y="5424512"/>
            <a:ext cx="1350914" cy="38708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descr="University Of Technology Sydney Logo transparent PNG - StickPNG">
            <a:extLst>
              <a:ext uri="{FF2B5EF4-FFF2-40B4-BE49-F238E27FC236}">
                <a16:creationId xmlns:a16="http://schemas.microsoft.com/office/drawing/2014/main" id="{BE095C39-5BF7-4173-89BF-B959FB0841B4}"/>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067503" y="5407082"/>
            <a:ext cx="906416" cy="48330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UK-neu">
            <a:extLst>
              <a:ext uri="{FF2B5EF4-FFF2-40B4-BE49-F238E27FC236}">
                <a16:creationId xmlns:a16="http://schemas.microsoft.com/office/drawing/2014/main" id="{8C1FF918-CF11-42E1-A756-7CF2D5B63F5D}"/>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972017" y="4867854"/>
            <a:ext cx="1311463" cy="41111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GUM">
            <a:extLst>
              <a:ext uri="{FF2B5EF4-FFF2-40B4-BE49-F238E27FC236}">
                <a16:creationId xmlns:a16="http://schemas.microsoft.com/office/drawing/2014/main" id="{EBF59F78-C940-4B8F-960F-0948ECC3E948}"/>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377064" y="4724726"/>
            <a:ext cx="440148" cy="57330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0" descr="TCD">
            <a:extLst>
              <a:ext uri="{FF2B5EF4-FFF2-40B4-BE49-F238E27FC236}">
                <a16:creationId xmlns:a16="http://schemas.microsoft.com/office/drawing/2014/main" id="{AFC5C69D-4CE1-4659-9165-F679E63780A2}"/>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7788" t="10232" r="5790" b="11592"/>
          <a:stretch/>
        </p:blipFill>
        <p:spPr bwMode="auto">
          <a:xfrm>
            <a:off x="7988450" y="4787911"/>
            <a:ext cx="1869389" cy="58513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TRU Home • CTRU Leeds Research Portal">
            <a:extLst>
              <a:ext uri="{FF2B5EF4-FFF2-40B4-BE49-F238E27FC236}">
                <a16:creationId xmlns:a16="http://schemas.microsoft.com/office/drawing/2014/main" id="{2EB33697-4651-422E-8BA4-CAE7E5197BF2}"/>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970641" y="5364213"/>
            <a:ext cx="1014356" cy="54033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A close up of a sign&#10;&#10;Description automatically generated">
            <a:extLst>
              <a:ext uri="{FF2B5EF4-FFF2-40B4-BE49-F238E27FC236}">
                <a16:creationId xmlns:a16="http://schemas.microsoft.com/office/drawing/2014/main" id="{69366DF0-33EB-9F73-EF1A-5E511371BC92}"/>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1052083" y="5362037"/>
            <a:ext cx="1081861" cy="549416"/>
          </a:xfrm>
          <a:prstGeom prst="rect">
            <a:avLst/>
          </a:prstGeom>
        </p:spPr>
      </p:pic>
    </p:spTree>
    <p:extLst>
      <p:ext uri="{BB962C8B-B14F-4D97-AF65-F5344CB8AC3E}">
        <p14:creationId xmlns:p14="http://schemas.microsoft.com/office/powerpoint/2010/main" val="1543921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BBED5-5B54-E97E-3BCE-FE58A9D05F64}"/>
              </a:ext>
            </a:extLst>
          </p:cNvPr>
          <p:cNvSpPr>
            <a:spLocks noGrp="1"/>
          </p:cNvSpPr>
          <p:nvPr>
            <p:ph type="title"/>
          </p:nvPr>
        </p:nvSpPr>
        <p:spPr/>
        <p:txBody>
          <a:bodyPr/>
          <a:lstStyle/>
          <a:p>
            <a:r>
              <a:rPr lang="en-US" sz="3200" i="0" u="none" strike="noStrike" dirty="0">
                <a:solidFill>
                  <a:srgbClr val="0000CC"/>
                </a:solidFill>
                <a:effectLst/>
              </a:rPr>
              <a:t>DISCLOSURE</a:t>
            </a:r>
            <a:r>
              <a:rPr lang="en-US" sz="3200" i="0" dirty="0">
                <a:solidFill>
                  <a:srgbClr val="0000CC"/>
                </a:solidFill>
                <a:effectLst/>
              </a:rPr>
              <a:t>​</a:t>
            </a:r>
            <a:br>
              <a:rPr lang="en-US" sz="3200" b="0" i="0" dirty="0">
                <a:solidFill>
                  <a:srgbClr val="0000CC"/>
                </a:solidFill>
                <a:effectLst/>
              </a:rPr>
            </a:br>
            <a:endParaRPr lang="en-GB" dirty="0">
              <a:solidFill>
                <a:srgbClr val="0000CC"/>
              </a:solidFill>
            </a:endParaRPr>
          </a:p>
        </p:txBody>
      </p:sp>
      <p:sp>
        <p:nvSpPr>
          <p:cNvPr id="3" name="Content Placeholder 2">
            <a:extLst>
              <a:ext uri="{FF2B5EF4-FFF2-40B4-BE49-F238E27FC236}">
                <a16:creationId xmlns:a16="http://schemas.microsoft.com/office/drawing/2014/main" id="{3AA484CD-F098-697D-CF6C-5B6D780AE01F}"/>
              </a:ext>
            </a:extLst>
          </p:cNvPr>
          <p:cNvSpPr>
            <a:spLocks noGrp="1"/>
          </p:cNvSpPr>
          <p:nvPr>
            <p:ph idx="1"/>
          </p:nvPr>
        </p:nvSpPr>
        <p:spPr>
          <a:xfrm>
            <a:off x="959429" y="1466850"/>
            <a:ext cx="10160000" cy="4420766"/>
          </a:xfrm>
        </p:spPr>
        <p:txBody>
          <a:bodyPr/>
          <a:lstStyle/>
          <a:p>
            <a:pPr marL="0" indent="0" algn="l" rtl="0" fontAlgn="base">
              <a:buNone/>
            </a:pPr>
            <a:r>
              <a:rPr lang="en-US" sz="2000" b="0" i="0" dirty="0">
                <a:solidFill>
                  <a:srgbClr val="000000"/>
                </a:solidFill>
                <a:effectLst/>
              </a:rPr>
              <a:t>​</a:t>
            </a:r>
          </a:p>
          <a:p>
            <a:pPr algn="l" rtl="0" fontAlgn="base"/>
            <a:r>
              <a:rPr lang="en-US" sz="2000" b="0" i="0" u="none" strike="noStrike" dirty="0">
                <a:solidFill>
                  <a:srgbClr val="000000"/>
                </a:solidFill>
                <a:effectLst/>
              </a:rPr>
              <a:t>Name:  Matthew Maddocks	</a:t>
            </a:r>
            <a:r>
              <a:rPr lang="en-US" sz="2000" b="0" i="0" u="none" strike="noStrike" dirty="0">
                <a:solidFill>
                  <a:srgbClr val="C00000"/>
                </a:solidFill>
                <a:effectLst/>
              </a:rPr>
              <a:t> </a:t>
            </a:r>
            <a:r>
              <a:rPr lang="en-US" sz="2000" b="0" i="0" dirty="0">
                <a:solidFill>
                  <a:srgbClr val="C00000"/>
                </a:solidFill>
                <a:effectLst/>
              </a:rPr>
              <a:t>​</a:t>
            </a:r>
            <a:endParaRPr lang="en-US" sz="2000" b="0" i="0" dirty="0">
              <a:solidFill>
                <a:srgbClr val="000000"/>
              </a:solidFill>
              <a:effectLst/>
            </a:endParaRPr>
          </a:p>
          <a:p>
            <a:pPr algn="l" rtl="0" fontAlgn="base"/>
            <a:r>
              <a:rPr lang="en-US" sz="2000" b="0" i="0" u="none" strike="noStrike" dirty="0">
                <a:solidFill>
                  <a:srgbClr val="000000"/>
                </a:solidFill>
                <a:effectLst/>
              </a:rPr>
              <a:t>Affiliation: King’s College London</a:t>
            </a:r>
            <a:endParaRPr lang="en-US" sz="2000" b="0" i="0" dirty="0">
              <a:solidFill>
                <a:srgbClr val="000000"/>
              </a:solidFill>
              <a:effectLst/>
            </a:endParaRPr>
          </a:p>
          <a:p>
            <a:pPr marL="0" indent="0" algn="l" rtl="0" fontAlgn="base">
              <a:buNone/>
            </a:pPr>
            <a:endParaRPr lang="en-US" sz="2000" b="0" i="0" dirty="0">
              <a:solidFill>
                <a:srgbClr val="000000"/>
              </a:solidFill>
              <a:effectLst/>
            </a:endParaRPr>
          </a:p>
          <a:p>
            <a:pPr algn="l" rtl="0" fontAlgn="base"/>
            <a:r>
              <a:rPr lang="en-CA" sz="2000" b="0" i="0" u="none" strike="noStrike" dirty="0">
                <a:solidFill>
                  <a:srgbClr val="000000"/>
                </a:solidFill>
                <a:effectLst/>
              </a:rPr>
              <a:t>Relationships with for-profit and not-for-profit interests: </a:t>
            </a:r>
            <a:r>
              <a:rPr lang="en-US" sz="2000" b="0" i="0" dirty="0">
                <a:solidFill>
                  <a:srgbClr val="000000"/>
                </a:solidFill>
                <a:effectLst/>
              </a:rPr>
              <a:t>​ None </a:t>
            </a:r>
          </a:p>
          <a:p>
            <a:pPr marL="0" indent="0" algn="l" rtl="0" fontAlgn="base">
              <a:buNone/>
            </a:pPr>
            <a:r>
              <a:rPr lang="en-CA" sz="2000" b="0" i="0" dirty="0">
                <a:solidFill>
                  <a:srgbClr val="000000"/>
                </a:solidFill>
                <a:effectLst/>
              </a:rPr>
              <a:t>​</a:t>
            </a:r>
          </a:p>
          <a:p>
            <a:pPr algn="l" rtl="0" fontAlgn="base"/>
            <a:r>
              <a:rPr lang="en-US" sz="2000" b="0" i="0" u="none" strike="noStrike" dirty="0">
                <a:solidFill>
                  <a:srgbClr val="000000"/>
                </a:solidFill>
                <a:effectLst/>
              </a:rPr>
              <a:t>Grants/Research Support:  European Commission, UKRI, NIHR</a:t>
            </a:r>
            <a:endParaRPr lang="en-CA" sz="2000" b="0" i="0" dirty="0">
              <a:solidFill>
                <a:srgbClr val="000000"/>
              </a:solidFill>
              <a:effectLst/>
            </a:endParaRPr>
          </a:p>
          <a:p>
            <a:pPr algn="l" rtl="0" fontAlgn="base"/>
            <a:r>
              <a:rPr lang="en-CA" sz="2000" b="0" i="0" u="none" strike="noStrike" dirty="0">
                <a:solidFill>
                  <a:srgbClr val="000000"/>
                </a:solidFill>
                <a:effectLst/>
              </a:rPr>
              <a:t>Consulting fees: None</a:t>
            </a:r>
            <a:endParaRPr lang="en-CA" sz="2000" b="0" i="0" dirty="0">
              <a:solidFill>
                <a:srgbClr val="000000"/>
              </a:solidFill>
              <a:effectLst/>
            </a:endParaRPr>
          </a:p>
          <a:p>
            <a:pPr algn="l" rtl="0" fontAlgn="base"/>
            <a:r>
              <a:rPr lang="en-CA" sz="2000" b="0" i="0" u="none" strike="noStrike" dirty="0">
                <a:solidFill>
                  <a:srgbClr val="000000"/>
                </a:solidFill>
                <a:effectLst/>
              </a:rPr>
              <a:t>Other (including employment): None</a:t>
            </a:r>
            <a:endParaRPr lang="en-CA" sz="2000" b="0" i="0" dirty="0">
              <a:solidFill>
                <a:srgbClr val="000000"/>
              </a:solidFill>
              <a:effectLst/>
            </a:endParaRPr>
          </a:p>
          <a:p>
            <a:endParaRPr lang="en-GB" dirty="0"/>
          </a:p>
        </p:txBody>
      </p:sp>
    </p:spTree>
    <p:extLst>
      <p:ext uri="{BB962C8B-B14F-4D97-AF65-F5344CB8AC3E}">
        <p14:creationId xmlns:p14="http://schemas.microsoft.com/office/powerpoint/2010/main" val="1268395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A9EF5-B115-D6B1-F714-8EAC5CD789B8}"/>
              </a:ext>
            </a:extLst>
          </p:cNvPr>
          <p:cNvSpPr>
            <a:spLocks noGrp="1"/>
          </p:cNvSpPr>
          <p:nvPr>
            <p:ph type="title"/>
          </p:nvPr>
        </p:nvSpPr>
        <p:spPr>
          <a:xfrm>
            <a:off x="1016000" y="349573"/>
            <a:ext cx="10160000" cy="774700"/>
          </a:xfrm>
        </p:spPr>
        <p:txBody>
          <a:bodyPr/>
          <a:lstStyle/>
          <a:p>
            <a:r>
              <a:rPr lang="en-GB" b="1" i="0" dirty="0">
                <a:solidFill>
                  <a:srgbClr val="000099"/>
                </a:solidFill>
                <a:effectLst/>
                <a:latin typeface="Arial" panose="020B0604020202020204" pitchFamily="34" charset="0"/>
              </a:rPr>
              <a:t>Why severe breathlessness in advanced illness?</a:t>
            </a:r>
            <a:endParaRPr lang="en-GB" dirty="0"/>
          </a:p>
        </p:txBody>
      </p:sp>
      <p:sp>
        <p:nvSpPr>
          <p:cNvPr id="3" name="Content Placeholder 2">
            <a:extLst>
              <a:ext uri="{FF2B5EF4-FFF2-40B4-BE49-F238E27FC236}">
                <a16:creationId xmlns:a16="http://schemas.microsoft.com/office/drawing/2014/main" id="{27D48058-4E18-6651-157E-2D91BBDD0175}"/>
              </a:ext>
            </a:extLst>
          </p:cNvPr>
          <p:cNvSpPr>
            <a:spLocks noGrp="1"/>
          </p:cNvSpPr>
          <p:nvPr>
            <p:ph idx="1"/>
          </p:nvPr>
        </p:nvSpPr>
        <p:spPr>
          <a:xfrm>
            <a:off x="479376" y="1251372"/>
            <a:ext cx="7524836" cy="4949935"/>
          </a:xfrm>
        </p:spPr>
        <p:txBody>
          <a:bodyPr/>
          <a:lstStyle/>
          <a:p>
            <a:pPr>
              <a:spcBef>
                <a:spcPts val="1200"/>
              </a:spcBef>
            </a:pPr>
            <a:r>
              <a:rPr lang="en-GB" sz="2000" b="0" i="0" u="none" strike="noStrike" dirty="0">
                <a:solidFill>
                  <a:srgbClr val="000000"/>
                </a:solidFill>
                <a:effectLst/>
                <a:latin typeface="Arial" panose="020B0604020202020204" pitchFamily="34" charset="0"/>
              </a:rPr>
              <a:t>A </a:t>
            </a:r>
            <a:r>
              <a:rPr lang="en-GB" sz="2000" b="1" i="0" u="none" strike="noStrike" dirty="0">
                <a:solidFill>
                  <a:srgbClr val="000000"/>
                </a:solidFill>
                <a:effectLst/>
                <a:latin typeface="Arial" panose="020B0604020202020204" pitchFamily="34" charset="0"/>
              </a:rPr>
              <a:t>subjective</a:t>
            </a:r>
            <a:r>
              <a:rPr lang="en-GB" sz="2000" b="0" i="0" u="none" strike="noStrike" dirty="0">
                <a:solidFill>
                  <a:srgbClr val="000000"/>
                </a:solidFill>
                <a:effectLst/>
                <a:latin typeface="Arial" panose="020B0604020202020204" pitchFamily="34" charset="0"/>
              </a:rPr>
              <a:t> experience of breathing discomfort that consists of qualitatively distinct sensations that vary in intensity</a:t>
            </a:r>
          </a:p>
          <a:p>
            <a:pPr algn="l" rtl="0" fontAlgn="base">
              <a:spcBef>
                <a:spcPts val="1200"/>
              </a:spcBef>
              <a:buFont typeface="Arial" panose="020B0604020202020204" pitchFamily="34" charset="0"/>
              <a:buChar char="•"/>
            </a:pPr>
            <a:r>
              <a:rPr lang="en-GB" sz="2000" b="0" i="0" u="none" strike="noStrike" dirty="0">
                <a:solidFill>
                  <a:srgbClr val="000000"/>
                </a:solidFill>
                <a:effectLst/>
                <a:latin typeface="Arial" panose="020B0604020202020204" pitchFamily="34" charset="0"/>
              </a:rPr>
              <a:t>Becomes</a:t>
            </a:r>
            <a:r>
              <a:rPr lang="en-GB" sz="2000" b="1" i="0" u="none" strike="noStrike" dirty="0">
                <a:solidFill>
                  <a:srgbClr val="000000"/>
                </a:solidFill>
                <a:effectLst/>
                <a:latin typeface="Arial" panose="020B0604020202020204" pitchFamily="34" charset="0"/>
              </a:rPr>
              <a:t> chronic</a:t>
            </a:r>
            <a:r>
              <a:rPr lang="en-GB" sz="2000" b="0" i="0" u="none" strike="noStrike" dirty="0">
                <a:solidFill>
                  <a:srgbClr val="000000"/>
                </a:solidFill>
                <a:effectLst/>
                <a:latin typeface="Arial" panose="020B0604020202020204" pitchFamily="34" charset="0"/>
              </a:rPr>
              <a:t> or </a:t>
            </a:r>
            <a:r>
              <a:rPr lang="en-GB" sz="2000" b="1" i="0" u="none" strike="noStrike" dirty="0">
                <a:solidFill>
                  <a:srgbClr val="000000"/>
                </a:solidFill>
                <a:effectLst/>
                <a:latin typeface="Arial" panose="020B0604020202020204" pitchFamily="34" charset="0"/>
              </a:rPr>
              <a:t>refractory</a:t>
            </a:r>
            <a:r>
              <a:rPr lang="en-GB" sz="2000" b="0" i="0" u="none" strike="noStrike" dirty="0">
                <a:solidFill>
                  <a:srgbClr val="000000"/>
                </a:solidFill>
                <a:effectLst/>
                <a:latin typeface="Arial" panose="020B0604020202020204" pitchFamily="34" charset="0"/>
              </a:rPr>
              <a:t> when it persists despite optimal treatment of the underlying condition and results in disability</a:t>
            </a:r>
            <a:r>
              <a:rPr lang="en-US" sz="2000" b="0" i="0" dirty="0">
                <a:solidFill>
                  <a:srgbClr val="000000"/>
                </a:solidFill>
                <a:effectLst/>
                <a:latin typeface="Arial" panose="020B0604020202020204" pitchFamily="34" charset="0"/>
              </a:rPr>
              <a:t>​</a:t>
            </a:r>
          </a:p>
          <a:p>
            <a:pPr algn="l" rtl="0" fontAlgn="base">
              <a:spcBef>
                <a:spcPts val="1200"/>
              </a:spcBef>
              <a:buFont typeface="Arial" panose="020B0604020202020204" pitchFamily="34" charset="0"/>
              <a:buChar char="•"/>
            </a:pPr>
            <a:r>
              <a:rPr lang="en-GB" sz="2000" b="0" i="0" u="none" strike="noStrike" dirty="0">
                <a:solidFill>
                  <a:srgbClr val="000000"/>
                </a:solidFill>
                <a:effectLst/>
                <a:latin typeface="Arial" panose="020B0604020202020204" pitchFamily="34" charset="0"/>
              </a:rPr>
              <a:t>Also called dyspnoea/</a:t>
            </a:r>
            <a:r>
              <a:rPr lang="en-GB" sz="2000" b="0" i="0" u="none" strike="noStrike" dirty="0" err="1">
                <a:solidFill>
                  <a:srgbClr val="000000"/>
                </a:solidFill>
                <a:effectLst/>
                <a:latin typeface="Arial" panose="020B0604020202020204" pitchFamily="34" charset="0"/>
              </a:rPr>
              <a:t>dyspnea</a:t>
            </a:r>
            <a:r>
              <a:rPr lang="en-GB" sz="2000" b="0" i="0" dirty="0">
                <a:solidFill>
                  <a:srgbClr val="000000"/>
                </a:solidFill>
                <a:effectLst/>
                <a:latin typeface="Arial" panose="020B0604020202020204" pitchFamily="34" charset="0"/>
              </a:rPr>
              <a:t>​</a:t>
            </a:r>
          </a:p>
          <a:p>
            <a:pPr algn="l" rtl="0" fontAlgn="base">
              <a:spcBef>
                <a:spcPts val="1200"/>
              </a:spcBef>
              <a:buFont typeface="Arial" panose="020B0604020202020204" pitchFamily="34" charset="0"/>
              <a:buChar char="•"/>
            </a:pPr>
            <a:r>
              <a:rPr lang="en-GB" sz="2000" b="1" i="0" u="none" strike="noStrike" dirty="0">
                <a:solidFill>
                  <a:srgbClr val="000000"/>
                </a:solidFill>
                <a:effectLst/>
                <a:latin typeface="Arial" panose="020B0604020202020204" pitchFamily="34" charset="0"/>
              </a:rPr>
              <a:t>Affects &gt;15 million people in Europe, 75 million world wide</a:t>
            </a:r>
            <a:r>
              <a:rPr lang="en-US" sz="2000" b="0" i="0" dirty="0">
                <a:solidFill>
                  <a:srgbClr val="000000"/>
                </a:solidFill>
                <a:effectLst/>
                <a:latin typeface="Arial" panose="020B0604020202020204" pitchFamily="34" charset="0"/>
              </a:rPr>
              <a:t>​</a:t>
            </a:r>
          </a:p>
          <a:p>
            <a:pPr algn="l" rtl="0" fontAlgn="base">
              <a:spcBef>
                <a:spcPts val="1200"/>
              </a:spcBef>
              <a:buFont typeface="Arial" panose="020B0604020202020204" pitchFamily="34" charset="0"/>
              <a:buChar char="•"/>
            </a:pPr>
            <a:r>
              <a:rPr lang="en-GB" sz="2000" b="1" i="0" u="none" strike="noStrike" dirty="0">
                <a:solidFill>
                  <a:srgbClr val="000000"/>
                </a:solidFill>
                <a:effectLst/>
                <a:latin typeface="Arial" panose="020B0604020202020204" pitchFamily="34" charset="0"/>
              </a:rPr>
              <a:t>Burdensome and common </a:t>
            </a:r>
            <a:r>
              <a:rPr lang="en-GB" sz="2000" b="0" i="0" u="none" strike="noStrike" dirty="0">
                <a:solidFill>
                  <a:srgbClr val="000000"/>
                </a:solidFill>
                <a:effectLst/>
                <a:latin typeface="Arial" panose="020B0604020202020204" pitchFamily="34" charset="0"/>
              </a:rPr>
              <a:t>in advanced COPD and other lung diseases, heart failure, cancer, neurological diseases </a:t>
            </a:r>
            <a:r>
              <a:rPr lang="en-US" sz="2000" b="0" i="0" dirty="0">
                <a:solidFill>
                  <a:srgbClr val="000000"/>
                </a:solidFill>
                <a:effectLst/>
                <a:latin typeface="Arial" panose="020B0604020202020204" pitchFamily="34" charset="0"/>
              </a:rPr>
              <a:t>​</a:t>
            </a:r>
          </a:p>
          <a:p>
            <a:pPr algn="l" rtl="0" fontAlgn="base">
              <a:spcBef>
                <a:spcPts val="1200"/>
              </a:spcBef>
              <a:buFont typeface="Arial" panose="020B0604020202020204" pitchFamily="34" charset="0"/>
              <a:buChar char="•"/>
            </a:pPr>
            <a:r>
              <a:rPr lang="en-GB" sz="2000" b="0" i="0" u="none" strike="noStrike" dirty="0">
                <a:solidFill>
                  <a:srgbClr val="000000"/>
                </a:solidFill>
                <a:effectLst/>
                <a:latin typeface="Arial" panose="020B0604020202020204" pitchFamily="34" charset="0"/>
              </a:rPr>
              <a:t>People with breathlessness in advanced illness </a:t>
            </a:r>
            <a:r>
              <a:rPr lang="en-GB" sz="2000" b="1" i="0" u="none" strike="noStrike" dirty="0">
                <a:solidFill>
                  <a:srgbClr val="000000"/>
                </a:solidFill>
                <a:effectLst/>
                <a:latin typeface="Arial" panose="020B0604020202020204" pitchFamily="34" charset="0"/>
              </a:rPr>
              <a:t>typically have 13-14 other symptoms</a:t>
            </a:r>
            <a:r>
              <a:rPr lang="en-US" sz="2000" b="0" i="0" dirty="0">
                <a:solidFill>
                  <a:srgbClr val="000000"/>
                </a:solidFill>
                <a:effectLst/>
                <a:latin typeface="Arial" panose="020B0604020202020204" pitchFamily="34" charset="0"/>
              </a:rPr>
              <a:t>​</a:t>
            </a:r>
          </a:p>
          <a:p>
            <a:pPr algn="l" rtl="0" fontAlgn="base">
              <a:spcBef>
                <a:spcPts val="1200"/>
              </a:spcBef>
              <a:buFont typeface="Arial" panose="020B0604020202020204" pitchFamily="34" charset="0"/>
              <a:buChar char="•"/>
            </a:pPr>
            <a:r>
              <a:rPr lang="en-GB" sz="2000" b="0" i="0" u="none" strike="noStrike" dirty="0">
                <a:solidFill>
                  <a:srgbClr val="000000"/>
                </a:solidFill>
                <a:effectLst/>
                <a:latin typeface="Arial" panose="020B0604020202020204" pitchFamily="34" charset="0"/>
              </a:rPr>
              <a:t>Frequent </a:t>
            </a:r>
            <a:r>
              <a:rPr lang="en-GB" sz="2000" b="1" i="0" u="none" strike="noStrike" dirty="0">
                <a:solidFill>
                  <a:srgbClr val="000000"/>
                </a:solidFill>
                <a:effectLst/>
                <a:latin typeface="Arial" panose="020B0604020202020204" pitchFamily="34" charset="0"/>
              </a:rPr>
              <a:t>cause of </a:t>
            </a:r>
            <a:r>
              <a:rPr lang="en-GB" sz="2000" b="0" i="0" u="none" strike="noStrike" dirty="0">
                <a:solidFill>
                  <a:srgbClr val="000000"/>
                </a:solidFill>
                <a:effectLst/>
                <a:latin typeface="Arial" panose="020B0604020202020204" pitchFamily="34" charset="0"/>
              </a:rPr>
              <a:t>emergency hospital </a:t>
            </a:r>
            <a:r>
              <a:rPr lang="en-GB" sz="2000" b="1" i="0" u="none" strike="noStrike" dirty="0">
                <a:solidFill>
                  <a:srgbClr val="000000"/>
                </a:solidFill>
                <a:effectLst/>
                <a:latin typeface="Arial" panose="020B0604020202020204" pitchFamily="34" charset="0"/>
              </a:rPr>
              <a:t>admission</a:t>
            </a:r>
            <a:r>
              <a:rPr lang="en-GB" sz="2000" b="0" i="0" u="none" strike="noStrike" dirty="0">
                <a:solidFill>
                  <a:srgbClr val="000000"/>
                </a:solidFill>
                <a:effectLst/>
                <a:latin typeface="Arial" panose="020B0604020202020204" pitchFamily="34" charset="0"/>
              </a:rPr>
              <a:t> </a:t>
            </a:r>
            <a:br>
              <a:rPr lang="en-GB" sz="2000" b="0" i="0" u="none" strike="noStrike" dirty="0">
                <a:solidFill>
                  <a:srgbClr val="000000"/>
                </a:solidFill>
                <a:effectLst/>
                <a:latin typeface="Arial" panose="020B0604020202020204" pitchFamily="34" charset="0"/>
              </a:rPr>
            </a:br>
            <a:r>
              <a:rPr lang="en-GB" sz="2000" b="0" i="0" u="none" strike="noStrike" dirty="0">
                <a:solidFill>
                  <a:srgbClr val="000000"/>
                </a:solidFill>
                <a:effectLst/>
                <a:latin typeface="Arial" panose="020B0604020202020204" pitchFamily="34" charset="0"/>
              </a:rPr>
              <a:t>(1 in 5 ambulance presentations)</a:t>
            </a:r>
            <a:endParaRPr lang="en-GB" sz="2000" b="0" i="0" dirty="0">
              <a:solidFill>
                <a:srgbClr val="000000"/>
              </a:solidFill>
              <a:effectLst/>
              <a:latin typeface="Arial" panose="020B0604020202020204" pitchFamily="34" charset="0"/>
            </a:endParaRPr>
          </a:p>
          <a:p>
            <a:endParaRPr lang="en-GB" dirty="0"/>
          </a:p>
        </p:txBody>
      </p:sp>
      <p:sp>
        <p:nvSpPr>
          <p:cNvPr id="4" name="TextBox 3">
            <a:extLst>
              <a:ext uri="{FF2B5EF4-FFF2-40B4-BE49-F238E27FC236}">
                <a16:creationId xmlns:a16="http://schemas.microsoft.com/office/drawing/2014/main" id="{E2C0D69A-029D-5768-ADE5-2B9F546348C0}"/>
              </a:ext>
            </a:extLst>
          </p:cNvPr>
          <p:cNvSpPr txBox="1"/>
          <p:nvPr/>
        </p:nvSpPr>
        <p:spPr>
          <a:xfrm>
            <a:off x="11496600" y="349573"/>
            <a:ext cx="6133781" cy="3475471"/>
          </a:xfrm>
          <a:prstGeom prst="rect">
            <a:avLst/>
          </a:prstGeom>
          <a:noFill/>
        </p:spPr>
        <p:txBody>
          <a:bodyPr wrap="square" rtlCol="0">
            <a:spAutoFit/>
          </a:bodyPr>
          <a:lstStyle/>
          <a:p>
            <a:endParaRPr lang="en-GB" dirty="0"/>
          </a:p>
        </p:txBody>
      </p:sp>
      <p:pic>
        <p:nvPicPr>
          <p:cNvPr id="1028" name="Picture 4">
            <a:extLst>
              <a:ext uri="{FF2B5EF4-FFF2-40B4-BE49-F238E27FC236}">
                <a16:creationId xmlns:a16="http://schemas.microsoft.com/office/drawing/2014/main" id="{3CB6DBAD-EBA9-208C-4AF4-530A077FA6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8288" y="1254213"/>
            <a:ext cx="3297076"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7017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9C143-8E7B-484C-8503-C33B058714D2}"/>
              </a:ext>
            </a:extLst>
          </p:cNvPr>
          <p:cNvSpPr>
            <a:spLocks noGrp="1"/>
          </p:cNvSpPr>
          <p:nvPr>
            <p:ph type="title"/>
          </p:nvPr>
        </p:nvSpPr>
        <p:spPr>
          <a:xfrm>
            <a:off x="250974" y="411236"/>
            <a:ext cx="7886700" cy="707887"/>
          </a:xfrm>
        </p:spPr>
        <p:txBody>
          <a:bodyPr>
            <a:normAutofit/>
          </a:bodyPr>
          <a:lstStyle/>
          <a:p>
            <a:r>
              <a:rPr lang="en-GB" sz="3600" dirty="0">
                <a:effectLst/>
              </a:rPr>
              <a:t>The BETTER-B Project</a:t>
            </a:r>
          </a:p>
        </p:txBody>
      </p:sp>
      <p:sp>
        <p:nvSpPr>
          <p:cNvPr id="25" name="TextBox 24">
            <a:extLst>
              <a:ext uri="{FF2B5EF4-FFF2-40B4-BE49-F238E27FC236}">
                <a16:creationId xmlns:a16="http://schemas.microsoft.com/office/drawing/2014/main" id="{FC93E1E7-68F9-46FE-AA9F-E0DC41F7A2EC}"/>
              </a:ext>
            </a:extLst>
          </p:cNvPr>
          <p:cNvSpPr txBox="1"/>
          <p:nvPr/>
        </p:nvSpPr>
        <p:spPr>
          <a:xfrm>
            <a:off x="8137674" y="6446764"/>
            <a:ext cx="2407006" cy="369332"/>
          </a:xfrm>
          <a:prstGeom prst="rect">
            <a:avLst/>
          </a:prstGeom>
          <a:noFill/>
        </p:spPr>
        <p:txBody>
          <a:bodyPr wrap="none" rtlCol="0">
            <a:spAutoFit/>
          </a:bodyPr>
          <a:lstStyle/>
          <a:p>
            <a:r>
              <a:rPr lang="en-GB" dirty="0">
                <a:solidFill>
                  <a:schemeClr val="bg1"/>
                </a:solidFill>
              </a:rPr>
              <a:t>www.better-breathe.eu</a:t>
            </a:r>
          </a:p>
        </p:txBody>
      </p:sp>
      <p:sp>
        <p:nvSpPr>
          <p:cNvPr id="27" name="Content Placeholder 26">
            <a:extLst>
              <a:ext uri="{FF2B5EF4-FFF2-40B4-BE49-F238E27FC236}">
                <a16:creationId xmlns:a16="http://schemas.microsoft.com/office/drawing/2014/main" id="{455DB7F6-6F88-48FB-B961-122442C90138}"/>
              </a:ext>
            </a:extLst>
          </p:cNvPr>
          <p:cNvSpPr>
            <a:spLocks noGrp="1"/>
          </p:cNvSpPr>
          <p:nvPr>
            <p:ph idx="1"/>
          </p:nvPr>
        </p:nvSpPr>
        <p:spPr>
          <a:xfrm>
            <a:off x="249283" y="1306766"/>
            <a:ext cx="6854829" cy="3675286"/>
          </a:xfrm>
        </p:spPr>
        <p:txBody>
          <a:bodyPr>
            <a:normAutofit/>
          </a:bodyPr>
          <a:lstStyle/>
          <a:p>
            <a:pPr marL="0" indent="0">
              <a:buNone/>
            </a:pPr>
            <a:r>
              <a:rPr lang="en-GB" sz="2000" b="1" dirty="0"/>
              <a:t>Objectives</a:t>
            </a:r>
            <a:r>
              <a:rPr lang="en-GB" sz="2000" dirty="0"/>
              <a:t>:  </a:t>
            </a:r>
          </a:p>
          <a:p>
            <a:r>
              <a:rPr lang="en-GB" sz="2000" dirty="0"/>
              <a:t>Explore current practice and experiences of palliative and respiratory clinicians across Europe on the management of breathlessness in lung disease</a:t>
            </a:r>
          </a:p>
          <a:p>
            <a:r>
              <a:rPr lang="en-GB" sz="2000" dirty="0"/>
              <a:t>Test the effectiveness and cost-effectiveness of mirtazapine for the relief of chronic breathlessness in patients with chronic obstructive pulmonary disease (COPD) or interstitial lung diseases (ILD) </a:t>
            </a:r>
          </a:p>
          <a:p>
            <a:r>
              <a:rPr lang="en-GB" sz="2000" dirty="0"/>
              <a:t>Produce and disseminate accessible European wide multi-lingual guidance on the management of breathlessness in palliative and end of life care</a:t>
            </a:r>
          </a:p>
          <a:p>
            <a:pPr marL="0" indent="0">
              <a:buNone/>
            </a:pPr>
            <a:endParaRPr lang="en-GB" sz="300" dirty="0"/>
          </a:p>
          <a:p>
            <a:pPr marL="0" indent="0">
              <a:buNone/>
            </a:pPr>
            <a:endParaRPr lang="en-GB" sz="2000" dirty="0"/>
          </a:p>
          <a:p>
            <a:endParaRPr lang="en-GB" sz="2000" dirty="0"/>
          </a:p>
        </p:txBody>
      </p:sp>
      <p:pic>
        <p:nvPicPr>
          <p:cNvPr id="28" name="Content Placeholder 6">
            <a:extLst>
              <a:ext uri="{FF2B5EF4-FFF2-40B4-BE49-F238E27FC236}">
                <a16:creationId xmlns:a16="http://schemas.microsoft.com/office/drawing/2014/main" id="{7DD423ED-D030-4C3D-AAC4-BCFB19E7691A}"/>
              </a:ext>
            </a:extLst>
          </p:cNvPr>
          <p:cNvPicPr>
            <a:picLocks noChangeAspect="1"/>
          </p:cNvPicPr>
          <p:nvPr/>
        </p:nvPicPr>
        <p:blipFill>
          <a:blip r:embed="rId3"/>
          <a:stretch>
            <a:fillRect/>
          </a:stretch>
        </p:blipFill>
        <p:spPr>
          <a:xfrm>
            <a:off x="7221765" y="1164542"/>
            <a:ext cx="4724186" cy="3817510"/>
          </a:xfrm>
          <a:prstGeom prst="rect">
            <a:avLst/>
          </a:prstGeom>
        </p:spPr>
      </p:pic>
      <p:sp>
        <p:nvSpPr>
          <p:cNvPr id="30" name="TextBox 29">
            <a:extLst>
              <a:ext uri="{FF2B5EF4-FFF2-40B4-BE49-F238E27FC236}">
                <a16:creationId xmlns:a16="http://schemas.microsoft.com/office/drawing/2014/main" id="{2CAA0F21-489D-450E-8EA2-CF78FCB5C5B7}"/>
              </a:ext>
            </a:extLst>
          </p:cNvPr>
          <p:cNvSpPr txBox="1"/>
          <p:nvPr/>
        </p:nvSpPr>
        <p:spPr>
          <a:xfrm>
            <a:off x="232955" y="5230033"/>
            <a:ext cx="11931744" cy="923330"/>
          </a:xfrm>
          <a:prstGeom prst="rect">
            <a:avLst/>
          </a:prstGeom>
          <a:noFill/>
        </p:spPr>
        <p:txBody>
          <a:bodyPr wrap="square" rtlCol="0">
            <a:spAutoFit/>
          </a:bodyPr>
          <a:lstStyle/>
          <a:p>
            <a:r>
              <a:rPr lang="en-GB" sz="1800" dirty="0">
                <a:latin typeface="Arial" panose="020B0604020202020204" pitchFamily="34" charset="0"/>
                <a:cs typeface="Arial" panose="020B0604020202020204" pitchFamily="34" charset="0"/>
              </a:rPr>
              <a:t>BETTER-B consortium brings together: respiratory, palliative, geriatric and rehabilitation clinicians; statisticians, trialists, health economists, health service researchers and patient and consumer groups across </a:t>
            </a:r>
            <a:r>
              <a:rPr lang="en-GB" sz="1800" b="1" dirty="0">
                <a:latin typeface="Arial" panose="020B0604020202020204" pitchFamily="34" charset="0"/>
                <a:cs typeface="Arial" panose="020B0604020202020204" pitchFamily="34" charset="0"/>
              </a:rPr>
              <a:t>Poland, Germany, Italy, Ireland, Switzerland, UK and Australia…</a:t>
            </a:r>
            <a:r>
              <a:rPr lang="en-GB" sz="18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408878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CCBB9-8879-441D-83EF-1002F7ECC1CF}"/>
              </a:ext>
            </a:extLst>
          </p:cNvPr>
          <p:cNvSpPr>
            <a:spLocks noGrp="1"/>
          </p:cNvSpPr>
          <p:nvPr>
            <p:ph type="title"/>
          </p:nvPr>
        </p:nvSpPr>
        <p:spPr>
          <a:xfrm>
            <a:off x="839416" y="378435"/>
            <a:ext cx="10412028" cy="774700"/>
          </a:xfrm>
        </p:spPr>
        <p:txBody>
          <a:bodyPr/>
          <a:lstStyle/>
          <a:p>
            <a:r>
              <a:rPr lang="en-GB" dirty="0"/>
              <a:t>Case series and feasibility study: results informed BETTER-B programme</a:t>
            </a:r>
          </a:p>
        </p:txBody>
      </p:sp>
      <p:pic>
        <p:nvPicPr>
          <p:cNvPr id="7" name="Content Placeholder 6">
            <a:extLst>
              <a:ext uri="{FF2B5EF4-FFF2-40B4-BE49-F238E27FC236}">
                <a16:creationId xmlns:a16="http://schemas.microsoft.com/office/drawing/2014/main" id="{821ECCB3-3BFF-41CA-A7FB-8C79E1F048D2}"/>
              </a:ext>
            </a:extLst>
          </p:cNvPr>
          <p:cNvPicPr>
            <a:picLocks noGrp="1" noChangeAspect="1"/>
          </p:cNvPicPr>
          <p:nvPr>
            <p:ph idx="1"/>
          </p:nvPr>
        </p:nvPicPr>
        <p:blipFill rotWithShape="1">
          <a:blip r:embed="rId2"/>
          <a:srcRect l="75806" t="-5077" r="1983" b="85272"/>
          <a:stretch/>
        </p:blipFill>
        <p:spPr>
          <a:xfrm>
            <a:off x="371364" y="2834882"/>
            <a:ext cx="2713516" cy="533012"/>
          </a:xfrm>
          <a:prstGeom prst="rect">
            <a:avLst/>
          </a:prstGeom>
        </p:spPr>
      </p:pic>
      <p:pic>
        <p:nvPicPr>
          <p:cNvPr id="4" name="Picture 3">
            <a:extLst>
              <a:ext uri="{FF2B5EF4-FFF2-40B4-BE49-F238E27FC236}">
                <a16:creationId xmlns:a16="http://schemas.microsoft.com/office/drawing/2014/main" id="{BB06D6ED-7CA5-47FB-89EE-F95F84BC550D}"/>
              </a:ext>
            </a:extLst>
          </p:cNvPr>
          <p:cNvPicPr>
            <a:picLocks noChangeAspect="1"/>
          </p:cNvPicPr>
          <p:nvPr/>
        </p:nvPicPr>
        <p:blipFill>
          <a:blip r:embed="rId3"/>
          <a:stretch>
            <a:fillRect/>
          </a:stretch>
        </p:blipFill>
        <p:spPr>
          <a:xfrm>
            <a:off x="5735960" y="3869204"/>
            <a:ext cx="5820925" cy="2510428"/>
          </a:xfrm>
          <a:prstGeom prst="rect">
            <a:avLst/>
          </a:prstGeom>
        </p:spPr>
      </p:pic>
      <p:pic>
        <p:nvPicPr>
          <p:cNvPr id="5" name="Picture 4">
            <a:extLst>
              <a:ext uri="{FF2B5EF4-FFF2-40B4-BE49-F238E27FC236}">
                <a16:creationId xmlns:a16="http://schemas.microsoft.com/office/drawing/2014/main" id="{C4FC8656-7285-474A-A079-87C12C0A9E16}"/>
              </a:ext>
            </a:extLst>
          </p:cNvPr>
          <p:cNvPicPr>
            <a:picLocks noChangeAspect="1"/>
          </p:cNvPicPr>
          <p:nvPr/>
        </p:nvPicPr>
        <p:blipFill rotWithShape="1">
          <a:blip r:embed="rId4"/>
          <a:srcRect r="-1412" b="49769"/>
          <a:stretch/>
        </p:blipFill>
        <p:spPr>
          <a:xfrm>
            <a:off x="5735960" y="1182870"/>
            <a:ext cx="5820925" cy="2281694"/>
          </a:xfrm>
          <a:prstGeom prst="rect">
            <a:avLst/>
          </a:prstGeom>
        </p:spPr>
      </p:pic>
      <p:pic>
        <p:nvPicPr>
          <p:cNvPr id="6" name="Picture 5">
            <a:extLst>
              <a:ext uri="{FF2B5EF4-FFF2-40B4-BE49-F238E27FC236}">
                <a16:creationId xmlns:a16="http://schemas.microsoft.com/office/drawing/2014/main" id="{878FF21B-4397-44BD-8864-5BC10FDDB440}"/>
              </a:ext>
            </a:extLst>
          </p:cNvPr>
          <p:cNvPicPr>
            <a:picLocks noChangeAspect="1"/>
          </p:cNvPicPr>
          <p:nvPr/>
        </p:nvPicPr>
        <p:blipFill rotWithShape="1">
          <a:blip r:embed="rId5"/>
          <a:srcRect r="31107"/>
          <a:stretch/>
        </p:blipFill>
        <p:spPr>
          <a:xfrm>
            <a:off x="516317" y="1647490"/>
            <a:ext cx="4877605" cy="1280467"/>
          </a:xfrm>
          <a:prstGeom prst="rect">
            <a:avLst/>
          </a:prstGeom>
        </p:spPr>
      </p:pic>
      <p:sp>
        <p:nvSpPr>
          <p:cNvPr id="8" name="Title 1">
            <a:extLst>
              <a:ext uri="{FF2B5EF4-FFF2-40B4-BE49-F238E27FC236}">
                <a16:creationId xmlns:a16="http://schemas.microsoft.com/office/drawing/2014/main" id="{FFC0B67F-7BAF-42FC-B151-7F93A0B80CF4}"/>
              </a:ext>
            </a:extLst>
          </p:cNvPr>
          <p:cNvSpPr txBox="1">
            <a:spLocks/>
          </p:cNvSpPr>
          <p:nvPr/>
        </p:nvSpPr>
        <p:spPr bwMode="auto">
          <a:xfrm>
            <a:off x="263352" y="3508029"/>
            <a:ext cx="4877605" cy="72015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a:lstStyle>
          <a:p>
            <a:r>
              <a:rPr lang="en-GB" sz="1400" b="0" i="1" kern="0" dirty="0">
                <a:effectLst/>
              </a:rPr>
              <a:t>Patients took mirtazapine for 2 weeks to 5 months, reported feeling more in control of breathlessness, quicker recovery from episodes. </a:t>
            </a:r>
          </a:p>
        </p:txBody>
      </p:sp>
      <p:sp>
        <p:nvSpPr>
          <p:cNvPr id="10" name="TextBox 9">
            <a:extLst>
              <a:ext uri="{FF2B5EF4-FFF2-40B4-BE49-F238E27FC236}">
                <a16:creationId xmlns:a16="http://schemas.microsoft.com/office/drawing/2014/main" id="{3E174A23-E16D-41A5-8F9A-0C1787324ACB}"/>
              </a:ext>
            </a:extLst>
          </p:cNvPr>
          <p:cNvSpPr txBox="1"/>
          <p:nvPr/>
        </p:nvSpPr>
        <p:spPr>
          <a:xfrm>
            <a:off x="7428148" y="3477528"/>
            <a:ext cx="2880320" cy="338554"/>
          </a:xfrm>
          <a:prstGeom prst="rect">
            <a:avLst/>
          </a:prstGeom>
          <a:noFill/>
        </p:spPr>
        <p:txBody>
          <a:bodyPr wrap="square" rtlCol="0">
            <a:spAutoFit/>
          </a:bodyPr>
          <a:lstStyle/>
          <a:p>
            <a:r>
              <a:rPr lang="en-GB" sz="1600" i="1" dirty="0">
                <a:latin typeface="Arial" panose="020B0604020202020204" pitchFamily="34" charset="0"/>
                <a:cs typeface="Arial" panose="020B0604020202020204" pitchFamily="34" charset="0"/>
              </a:rPr>
              <a:t>Thorax 2020;75:176-179</a:t>
            </a:r>
            <a:r>
              <a:rPr lang="en-GB" sz="1100" dirty="0">
                <a:latin typeface="Arial" panose="020B0604020202020204" pitchFamily="34" charset="0"/>
                <a:cs typeface="Arial" panose="020B0604020202020204" pitchFamily="34" charset="0"/>
              </a:rPr>
              <a:t>. </a:t>
            </a:r>
            <a:endParaRPr lang="en-GB" dirty="0"/>
          </a:p>
        </p:txBody>
      </p:sp>
      <p:sp>
        <p:nvSpPr>
          <p:cNvPr id="3" name="TextBox 2">
            <a:extLst>
              <a:ext uri="{FF2B5EF4-FFF2-40B4-BE49-F238E27FC236}">
                <a16:creationId xmlns:a16="http://schemas.microsoft.com/office/drawing/2014/main" id="{3B9D05A7-17A4-08AB-4D2E-419DF4481509}"/>
              </a:ext>
            </a:extLst>
          </p:cNvPr>
          <p:cNvSpPr txBox="1"/>
          <p:nvPr/>
        </p:nvSpPr>
        <p:spPr>
          <a:xfrm>
            <a:off x="119337" y="4472277"/>
            <a:ext cx="5364596" cy="1477328"/>
          </a:xfrm>
          <a:prstGeom prst="rect">
            <a:avLst/>
          </a:prstGeom>
          <a:noFill/>
        </p:spPr>
        <p:txBody>
          <a:bodyPr wrap="square" rtlCol="0">
            <a:spAutoFit/>
          </a:bodyPr>
          <a:lstStyle/>
          <a:p>
            <a:pPr algn="l" rtl="0" fontAlgn="base"/>
            <a:r>
              <a:rPr lang="en-GB" sz="1800" b="0" i="0" u="none" strike="noStrike" dirty="0">
                <a:solidFill>
                  <a:srgbClr val="000000"/>
                </a:solidFill>
                <a:effectLst/>
                <a:latin typeface="Times New Roman" panose="02020603050405020304" pitchFamily="18" charset="0"/>
              </a:rPr>
              <a:t> </a:t>
            </a:r>
            <a:r>
              <a:rPr lang="en-GB" sz="1800" b="1" i="0" u="none" strike="noStrike" dirty="0">
                <a:solidFill>
                  <a:srgbClr val="000000"/>
                </a:solidFill>
                <a:effectLst/>
                <a:latin typeface="Arial" panose="020B0604020202020204" pitchFamily="34" charset="0"/>
                <a:cs typeface="Arial" panose="020B0604020202020204" pitchFamily="34" charset="0"/>
              </a:rPr>
              <a:t>BETTER-B Feasibility</a:t>
            </a:r>
            <a:r>
              <a:rPr lang="en-GB" sz="1800" b="0" i="0" u="none" strike="noStrike" dirty="0">
                <a:solidFill>
                  <a:srgbClr val="000000"/>
                </a:solidFill>
                <a:effectLst/>
                <a:latin typeface="Arial" panose="020B0604020202020204" pitchFamily="34" charset="0"/>
                <a:cs typeface="Arial" panose="020B0604020202020204" pitchFamily="34" charset="0"/>
              </a:rPr>
              <a:t> </a:t>
            </a:r>
            <a:r>
              <a:rPr lang="en-GB" sz="1800" b="1" i="0" u="none" strike="noStrike" dirty="0">
                <a:solidFill>
                  <a:srgbClr val="000000"/>
                </a:solidFill>
                <a:effectLst/>
                <a:latin typeface="Arial" panose="020B0604020202020204" pitchFamily="34" charset="0"/>
                <a:cs typeface="Arial" panose="020B0604020202020204" pitchFamily="34" charset="0"/>
              </a:rPr>
              <a:t>Results</a:t>
            </a:r>
            <a:r>
              <a:rPr lang="en-US" sz="1800" b="0" i="0" dirty="0">
                <a:solidFill>
                  <a:srgbClr val="000000"/>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cs typeface="Arial" panose="020B0604020202020204" pitchFamily="34" charset="0"/>
              </a:rPr>
              <a:t>No differences between arms for tolerability or safety</a:t>
            </a:r>
            <a:r>
              <a:rPr lang="en-US" sz="1800" b="0" i="0" u="none" strike="noStrike" dirty="0">
                <a:solidFill>
                  <a:srgbClr val="000000"/>
                </a:solidFill>
                <a:effectLst/>
                <a:latin typeface="Arial" panose="020B0604020202020204" pitchFamily="34" charset="0"/>
                <a:cs typeface="Arial" panose="020B0604020202020204" pitchFamily="34" charset="0"/>
              </a:rPr>
              <a:t>​</a:t>
            </a:r>
            <a:r>
              <a:rPr lang="en-GB" sz="1800" b="0" i="0" dirty="0">
                <a:solidFill>
                  <a:srgbClr val="000000"/>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cs typeface="Arial" panose="020B0604020202020204" pitchFamily="34" charset="0"/>
              </a:rPr>
              <a:t>Worst breathlessness ratings day 28, 7.1 (95%CI 6.2-7.9, placebo), 6.3 (95%CI 5.6-7.0, mirtazapine)</a:t>
            </a:r>
            <a:r>
              <a:rPr lang="en-US" sz="1800" b="0" i="0" u="none" strike="noStrike" dirty="0">
                <a:solidFill>
                  <a:srgbClr val="000000"/>
                </a:solidFill>
                <a:effectLst/>
                <a:latin typeface="Arial" panose="020B0604020202020204" pitchFamily="34" charset="0"/>
                <a:cs typeface="Arial" panose="020B0604020202020204" pitchFamily="34" charset="0"/>
              </a:rPr>
              <a:t>​</a:t>
            </a:r>
            <a:endParaRPr lang="en-GB" sz="1800" b="0" i="0" dirty="0">
              <a:solidFill>
                <a:srgbClr val="000000"/>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52824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5CB8E-98F7-DAF0-4549-CB2682A8388B}"/>
              </a:ext>
            </a:extLst>
          </p:cNvPr>
          <p:cNvSpPr>
            <a:spLocks noGrp="1"/>
          </p:cNvSpPr>
          <p:nvPr>
            <p:ph type="title"/>
          </p:nvPr>
        </p:nvSpPr>
        <p:spPr>
          <a:xfrm>
            <a:off x="731404" y="692696"/>
            <a:ext cx="10160000" cy="774700"/>
          </a:xfrm>
        </p:spPr>
        <p:txBody>
          <a:bodyPr/>
          <a:lstStyle/>
          <a:p>
            <a:r>
              <a:rPr lang="en-GB" dirty="0"/>
              <a:t>Better-B Main Trial Objective</a:t>
            </a:r>
          </a:p>
        </p:txBody>
      </p:sp>
      <p:sp>
        <p:nvSpPr>
          <p:cNvPr id="3" name="Content Placeholder 2">
            <a:extLst>
              <a:ext uri="{FF2B5EF4-FFF2-40B4-BE49-F238E27FC236}">
                <a16:creationId xmlns:a16="http://schemas.microsoft.com/office/drawing/2014/main" id="{BF20B3C4-33A7-80D3-78EE-766C6F83D17E}"/>
              </a:ext>
            </a:extLst>
          </p:cNvPr>
          <p:cNvSpPr>
            <a:spLocks noGrp="1"/>
          </p:cNvSpPr>
          <p:nvPr>
            <p:ph idx="1"/>
          </p:nvPr>
        </p:nvSpPr>
        <p:spPr>
          <a:xfrm>
            <a:off x="1016000" y="2024844"/>
            <a:ext cx="10160000" cy="4402832"/>
          </a:xfrm>
        </p:spPr>
        <p:txBody>
          <a:bodyPr/>
          <a:lstStyle/>
          <a:p>
            <a:pPr algn="ctr"/>
            <a:r>
              <a:rPr lang="en-GB" b="0" i="0" u="none" strike="noStrike" dirty="0">
                <a:solidFill>
                  <a:srgbClr val="000000"/>
                </a:solidFill>
                <a:effectLst/>
              </a:rPr>
              <a:t>To determine whether mirtazapine is an effective treatment for the reduction of self-reported worst breathlessness (as measured by a numerical rating scale (NRS)) at 56 days post start of treatment compared to placebo in patients with COPD or ILD.</a:t>
            </a:r>
            <a:r>
              <a:rPr lang="en-GB" b="0" i="0" dirty="0">
                <a:solidFill>
                  <a:srgbClr val="000000"/>
                </a:solidFill>
                <a:effectLst/>
              </a:rPr>
              <a:t>​</a:t>
            </a:r>
            <a:endParaRPr lang="en-GB" dirty="0"/>
          </a:p>
          <a:p>
            <a:endParaRPr lang="en-GB" dirty="0"/>
          </a:p>
        </p:txBody>
      </p:sp>
    </p:spTree>
    <p:extLst>
      <p:ext uri="{BB962C8B-B14F-4D97-AF65-F5344CB8AC3E}">
        <p14:creationId xmlns:p14="http://schemas.microsoft.com/office/powerpoint/2010/main" val="123501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2AE31-A00D-1BBE-86FE-AD058B087B1C}"/>
              </a:ext>
            </a:extLst>
          </p:cNvPr>
          <p:cNvSpPr>
            <a:spLocks noGrp="1"/>
          </p:cNvSpPr>
          <p:nvPr>
            <p:ph type="title"/>
          </p:nvPr>
        </p:nvSpPr>
        <p:spPr>
          <a:xfrm>
            <a:off x="594155" y="511675"/>
            <a:ext cx="10160000" cy="648072"/>
          </a:xfrm>
        </p:spPr>
        <p:txBody>
          <a:bodyPr/>
          <a:lstStyle/>
          <a:p>
            <a:r>
              <a:rPr lang="en-GB" dirty="0"/>
              <a:t>BETTER-B Main Trial</a:t>
            </a:r>
          </a:p>
        </p:txBody>
      </p:sp>
      <p:sp>
        <p:nvSpPr>
          <p:cNvPr id="3" name="Content Placeholder 2">
            <a:extLst>
              <a:ext uri="{FF2B5EF4-FFF2-40B4-BE49-F238E27FC236}">
                <a16:creationId xmlns:a16="http://schemas.microsoft.com/office/drawing/2014/main" id="{BB21A9F1-D5A6-3B27-867C-AAF607D5F37A}"/>
              </a:ext>
            </a:extLst>
          </p:cNvPr>
          <p:cNvSpPr>
            <a:spLocks noGrp="1"/>
          </p:cNvSpPr>
          <p:nvPr>
            <p:ph idx="1"/>
          </p:nvPr>
        </p:nvSpPr>
        <p:spPr>
          <a:xfrm>
            <a:off x="587388" y="1160748"/>
            <a:ext cx="11161240" cy="5544616"/>
          </a:xfrm>
        </p:spPr>
        <p:txBody>
          <a:bodyPr/>
          <a:lstStyle/>
          <a:p>
            <a:pPr algn="l" rtl="0" fontAlgn="base">
              <a:buFont typeface="Arial" panose="020B0604020202020204" pitchFamily="34" charset="0"/>
              <a:buChar char="•"/>
            </a:pPr>
            <a:r>
              <a:rPr lang="en-GB" sz="2000" b="1" i="0" u="none" strike="noStrike" dirty="0">
                <a:effectLst/>
              </a:rPr>
              <a:t>Design: </a:t>
            </a:r>
            <a:r>
              <a:rPr lang="en-GB" sz="2000" b="0" i="0" u="none" strike="noStrike" dirty="0">
                <a:effectLst/>
              </a:rPr>
              <a:t>International, multi-centre, randomised, placebo controlled, pragmatic Phase III trial</a:t>
            </a:r>
            <a:r>
              <a:rPr lang="en-US" sz="2000" b="0" i="0" u="none" strike="noStrike" dirty="0">
                <a:effectLst/>
              </a:rPr>
              <a:t>​</a:t>
            </a:r>
            <a:r>
              <a:rPr lang="en-US" sz="2000" b="0" i="0" dirty="0">
                <a:effectLst/>
              </a:rPr>
              <a:t>​</a:t>
            </a:r>
          </a:p>
          <a:p>
            <a:pPr algn="l" rtl="0" fontAlgn="base">
              <a:buFont typeface="Arial" panose="020B0604020202020204" pitchFamily="34" charset="0"/>
              <a:buChar char="•"/>
            </a:pPr>
            <a:r>
              <a:rPr lang="en-GB" sz="2000" b="1" i="0" u="none" strike="noStrike" dirty="0">
                <a:effectLst/>
              </a:rPr>
              <a:t>Participants: </a:t>
            </a:r>
            <a:r>
              <a:rPr lang="en-GB" sz="2000" b="0" i="0" u="none" strike="noStrike" dirty="0">
                <a:effectLst/>
              </a:rPr>
              <a:t>COPD, ILD patients with Modified Medical Research Council Dyspnoea Scale grade 3-4</a:t>
            </a:r>
            <a:r>
              <a:rPr lang="en-US" sz="2000" b="0" i="0" u="none" strike="noStrike" dirty="0">
                <a:effectLst/>
              </a:rPr>
              <a:t>​ </a:t>
            </a:r>
            <a:r>
              <a:rPr lang="en-US" sz="2000" b="0" i="0" dirty="0">
                <a:effectLst/>
              </a:rPr>
              <a:t>​</a:t>
            </a:r>
          </a:p>
          <a:p>
            <a:pPr marL="896938" indent="-269875" algn="l" defTabSz="896938" rtl="0" fontAlgn="base">
              <a:buFont typeface="Wingdings" panose="05000000000000000000" pitchFamily="2" charset="2"/>
              <a:buChar char="Ø"/>
            </a:pPr>
            <a:r>
              <a:rPr lang="en-GB" sz="2000" b="0" i="0" u="none" strike="noStrike" dirty="0">
                <a:effectLst/>
              </a:rPr>
              <a:t>Grade 3 (I stop for breath after walking about 100 yards or after a few mins on level ground) or</a:t>
            </a:r>
            <a:r>
              <a:rPr lang="en-US" sz="2000" b="0" i="0" dirty="0">
                <a:effectLst/>
              </a:rPr>
              <a:t>​</a:t>
            </a:r>
            <a:endParaRPr lang="en-US" sz="2000" dirty="0"/>
          </a:p>
          <a:p>
            <a:pPr marL="896938" indent="-269875" algn="l" defTabSz="896938" rtl="0" fontAlgn="base">
              <a:buFont typeface="Wingdings" panose="05000000000000000000" pitchFamily="2" charset="2"/>
              <a:buChar char="Ø"/>
            </a:pPr>
            <a:r>
              <a:rPr lang="en-GB" sz="2000" b="0" i="0" u="none" strike="noStrike" dirty="0">
                <a:effectLst/>
              </a:rPr>
              <a:t>Grade 4 (I am too breathless to leave the house or I am breathless when dressing or undressing) </a:t>
            </a:r>
            <a:r>
              <a:rPr lang="en-US" sz="2000" b="0" i="0" dirty="0">
                <a:effectLst/>
              </a:rPr>
              <a:t>​</a:t>
            </a:r>
          </a:p>
          <a:p>
            <a:pPr algn="l" rtl="0" fontAlgn="base">
              <a:buFont typeface="Arial" panose="020B0604020202020204" pitchFamily="34" charset="0"/>
              <a:buChar char="•"/>
            </a:pPr>
            <a:r>
              <a:rPr lang="en-GB" sz="2000" b="1" i="0" u="none" strike="noStrike" dirty="0">
                <a:effectLst/>
              </a:rPr>
              <a:t>Procedures: </a:t>
            </a:r>
            <a:r>
              <a:rPr lang="en-GB" sz="2000" b="0" i="0" u="none" strike="noStrike" dirty="0">
                <a:effectLst/>
              </a:rPr>
              <a:t>Randomised 1:1 to oral mirtazapine 15mg/day or placebo, assessments at baseline, day 7, 14, 28, 56, 180</a:t>
            </a:r>
            <a:r>
              <a:rPr lang="en-US" sz="2000" b="0" i="0" u="none" strike="noStrike" dirty="0">
                <a:effectLst/>
              </a:rPr>
              <a:t>​</a:t>
            </a:r>
            <a:r>
              <a:rPr lang="en-US" sz="2000" b="0" i="0" dirty="0">
                <a:effectLst/>
              </a:rPr>
              <a:t>​</a:t>
            </a:r>
          </a:p>
          <a:p>
            <a:pPr algn="l" rtl="0" fontAlgn="base">
              <a:buFont typeface="Arial" panose="020B0604020202020204" pitchFamily="34" charset="0"/>
              <a:buChar char="•"/>
            </a:pPr>
            <a:r>
              <a:rPr lang="en-GB" sz="2000" b="1" i="0" u="none" strike="noStrike" dirty="0">
                <a:effectLst/>
              </a:rPr>
              <a:t>Clinical end points (at 56 days)</a:t>
            </a:r>
            <a:r>
              <a:rPr lang="en-GB" sz="2000" b="0" i="0" u="none" strike="noStrike" dirty="0">
                <a:effectLst/>
              </a:rPr>
              <a:t>​</a:t>
            </a:r>
            <a:r>
              <a:rPr lang="en-US" sz="2000" b="0" i="0" dirty="0">
                <a:effectLst/>
              </a:rPr>
              <a:t>​</a:t>
            </a:r>
          </a:p>
          <a:p>
            <a:pPr marL="896938">
              <a:buFont typeface="Wingdings" panose="05000000000000000000" pitchFamily="2" charset="2"/>
              <a:buChar char="Ø"/>
            </a:pPr>
            <a:r>
              <a:rPr lang="en-GB" sz="2000" b="0" i="0" u="none" strike="noStrike" dirty="0">
                <a:effectLst/>
              </a:rPr>
              <a:t>‘Worst’ and ‘average’ breathlessness over the past 24 hours using NRS</a:t>
            </a:r>
            <a:r>
              <a:rPr lang="en-US" sz="2000" b="0" i="0" u="none" strike="noStrike" dirty="0">
                <a:effectLst/>
              </a:rPr>
              <a:t>​</a:t>
            </a:r>
            <a:r>
              <a:rPr lang="en-US" sz="2000" b="0" i="0" dirty="0">
                <a:effectLst/>
              </a:rPr>
              <a:t>​</a:t>
            </a:r>
          </a:p>
          <a:p>
            <a:pPr marL="896938" algn="l" rtl="0" fontAlgn="base">
              <a:buFont typeface="Wingdings" panose="05000000000000000000" pitchFamily="2" charset="2"/>
              <a:buChar char="Ø"/>
            </a:pPr>
            <a:r>
              <a:rPr lang="en-GB" sz="2000" b="0" i="0" u="none" strike="noStrike" dirty="0">
                <a:effectLst/>
              </a:rPr>
              <a:t>Chronic Respiratory Questionnaire (CRQ)</a:t>
            </a:r>
            <a:r>
              <a:rPr lang="en-US" sz="2000" b="0" i="0" u="none" strike="noStrike" dirty="0">
                <a:effectLst/>
              </a:rPr>
              <a:t>​</a:t>
            </a:r>
            <a:r>
              <a:rPr lang="en-US" sz="2000" b="0" i="0" dirty="0">
                <a:effectLst/>
              </a:rPr>
              <a:t>​</a:t>
            </a:r>
          </a:p>
          <a:p>
            <a:pPr marL="896938" algn="l" rtl="0" fontAlgn="base">
              <a:buFont typeface="Wingdings" panose="05000000000000000000" pitchFamily="2" charset="2"/>
              <a:buChar char="Ø"/>
            </a:pPr>
            <a:r>
              <a:rPr lang="en-GB" sz="2000" b="0" i="0" u="none" strike="noStrike" dirty="0">
                <a:effectLst/>
              </a:rPr>
              <a:t>Integrated Palliative care Outcome Scale (IPOS)</a:t>
            </a:r>
            <a:r>
              <a:rPr lang="en-US" sz="2000" b="0" i="0" u="none" strike="noStrike" dirty="0">
                <a:effectLst/>
              </a:rPr>
              <a:t>​</a:t>
            </a:r>
            <a:r>
              <a:rPr lang="en-US" sz="2000" b="0" i="0" dirty="0">
                <a:effectLst/>
              </a:rPr>
              <a:t>​</a:t>
            </a:r>
          </a:p>
          <a:p>
            <a:pPr marL="896938" algn="l" rtl="0" fontAlgn="base">
              <a:buFont typeface="Wingdings" panose="05000000000000000000" pitchFamily="2" charset="2"/>
              <a:buChar char="Ø"/>
            </a:pPr>
            <a:r>
              <a:rPr lang="en-GB" sz="2000" b="0" i="0" u="none" strike="noStrike" dirty="0">
                <a:effectLst/>
              </a:rPr>
              <a:t>Hospital Anxiety and Depression Scale (HADS)</a:t>
            </a:r>
            <a:r>
              <a:rPr lang="en-US" sz="2000" b="0" i="0" u="none" strike="noStrike" dirty="0">
                <a:effectLst/>
              </a:rPr>
              <a:t>​</a:t>
            </a:r>
            <a:r>
              <a:rPr lang="en-US" sz="2000" b="0" i="0" dirty="0">
                <a:effectLst/>
              </a:rPr>
              <a:t>​</a:t>
            </a:r>
          </a:p>
          <a:p>
            <a:pPr algn="l" rtl="0" fontAlgn="base">
              <a:buFont typeface="Arial" panose="020B0604020202020204" pitchFamily="34" charset="0"/>
              <a:buChar char="•"/>
            </a:pPr>
            <a:r>
              <a:rPr lang="en-GB" sz="2000" b="1" i="0" u="none" strike="noStrike" dirty="0">
                <a:effectLst/>
              </a:rPr>
              <a:t>Qualitative interviews &amp; health economics</a:t>
            </a:r>
            <a:r>
              <a:rPr lang="en-GB" sz="2000" b="0" i="0" u="none" strike="noStrike" dirty="0">
                <a:effectLst/>
              </a:rPr>
              <a:t>​</a:t>
            </a:r>
            <a:endParaRPr lang="en-US" sz="2000" b="0" i="0" dirty="0">
              <a:effectLst/>
            </a:endParaRPr>
          </a:p>
          <a:p>
            <a:pPr marL="0" indent="0">
              <a:buNone/>
            </a:pPr>
            <a:endParaRPr lang="en-GB" dirty="0"/>
          </a:p>
        </p:txBody>
      </p:sp>
    </p:spTree>
    <p:extLst>
      <p:ext uri="{BB962C8B-B14F-4D97-AF65-F5344CB8AC3E}">
        <p14:creationId xmlns:p14="http://schemas.microsoft.com/office/powerpoint/2010/main" val="2344184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C2454-1DB3-2338-E91A-57EB8261A0EE}"/>
              </a:ext>
            </a:extLst>
          </p:cNvPr>
          <p:cNvSpPr>
            <a:spLocks noGrp="1"/>
          </p:cNvSpPr>
          <p:nvPr>
            <p:ph type="title"/>
          </p:nvPr>
        </p:nvSpPr>
        <p:spPr>
          <a:xfrm>
            <a:off x="479376" y="584684"/>
            <a:ext cx="10160000" cy="684076"/>
          </a:xfrm>
        </p:spPr>
        <p:txBody>
          <a:bodyPr/>
          <a:lstStyle/>
          <a:p>
            <a:r>
              <a:rPr lang="en-GB" dirty="0"/>
              <a:t>Overview of Progress So Far</a:t>
            </a:r>
          </a:p>
        </p:txBody>
      </p:sp>
      <p:sp>
        <p:nvSpPr>
          <p:cNvPr id="3" name="Content Placeholder 2">
            <a:extLst>
              <a:ext uri="{FF2B5EF4-FFF2-40B4-BE49-F238E27FC236}">
                <a16:creationId xmlns:a16="http://schemas.microsoft.com/office/drawing/2014/main" id="{75919CB2-076E-F165-DB3E-BBAB65609171}"/>
              </a:ext>
            </a:extLst>
          </p:cNvPr>
          <p:cNvSpPr>
            <a:spLocks noGrp="1"/>
          </p:cNvSpPr>
          <p:nvPr>
            <p:ph idx="1"/>
          </p:nvPr>
        </p:nvSpPr>
        <p:spPr>
          <a:xfrm>
            <a:off x="479376" y="1196752"/>
            <a:ext cx="11341260" cy="4968552"/>
          </a:xfrm>
        </p:spPr>
        <p:txBody>
          <a:bodyPr/>
          <a:lstStyle/>
          <a:p>
            <a:pPr marL="0" indent="0">
              <a:lnSpc>
                <a:spcPct val="110000"/>
              </a:lnSpc>
              <a:spcBef>
                <a:spcPts val="600"/>
              </a:spcBef>
              <a:buNone/>
            </a:pPr>
            <a:endParaRPr lang="en-IE" sz="2000" dirty="0"/>
          </a:p>
          <a:p>
            <a:pPr>
              <a:lnSpc>
                <a:spcPct val="110000"/>
              </a:lnSpc>
              <a:spcBef>
                <a:spcPts val="600"/>
              </a:spcBef>
            </a:pPr>
            <a:r>
              <a:rPr lang="en-IE" sz="2000" dirty="0"/>
              <a:t>All deliverables and milestones to date have been met.</a:t>
            </a:r>
          </a:p>
          <a:p>
            <a:pPr>
              <a:lnSpc>
                <a:spcPct val="110000"/>
              </a:lnSpc>
              <a:spcBef>
                <a:spcPts val="600"/>
              </a:spcBef>
            </a:pPr>
            <a:r>
              <a:rPr lang="en-IE" sz="2000" dirty="0"/>
              <a:t>WP1 survey has been completed and results disseminated at the EAPC and ERS conferences. The main paper is published </a:t>
            </a:r>
            <a:r>
              <a:rPr lang="en-GB" sz="2000" dirty="0"/>
              <a:t>(Krajnik et al BMC </a:t>
            </a:r>
            <a:r>
              <a:rPr lang="en-GB" sz="2000" dirty="0" err="1"/>
              <a:t>Pulm</a:t>
            </a:r>
            <a:r>
              <a:rPr lang="en-GB" sz="2000" dirty="0"/>
              <a:t> Med. 2022; 22, 41)</a:t>
            </a:r>
          </a:p>
          <a:p>
            <a:pPr>
              <a:lnSpc>
                <a:spcPct val="110000"/>
              </a:lnSpc>
              <a:spcBef>
                <a:spcPts val="600"/>
              </a:spcBef>
            </a:pPr>
            <a:r>
              <a:rPr lang="en-GB" sz="2000" dirty="0"/>
              <a:t>Trial recruitment and follow-up ended with </a:t>
            </a:r>
            <a:r>
              <a:rPr lang="en-IE" sz="2000" b="1" dirty="0"/>
              <a:t>272 UK/EU participants</a:t>
            </a:r>
            <a:r>
              <a:rPr lang="en-IE" sz="2000" dirty="0"/>
              <a:t> (205 patients/67 caregivers) and </a:t>
            </a:r>
            <a:r>
              <a:rPr lang="en-IE" sz="2000" b="1" dirty="0"/>
              <a:t>28 Australian participants</a:t>
            </a:r>
            <a:r>
              <a:rPr lang="en-IE" sz="2000" dirty="0"/>
              <a:t> (20 patients/8 caregivers), making this the largest trial of mirtazapine in our patient population.</a:t>
            </a:r>
          </a:p>
          <a:p>
            <a:pPr>
              <a:lnSpc>
                <a:spcPct val="110000"/>
              </a:lnSpc>
              <a:spcBef>
                <a:spcPts val="600"/>
              </a:spcBef>
            </a:pPr>
            <a:r>
              <a:rPr lang="en-IE" sz="2000" dirty="0"/>
              <a:t>We worked collaboratively alongside and through many challenges not least </a:t>
            </a:r>
            <a:r>
              <a:rPr lang="en-GB" sz="2000" b="0" i="0" dirty="0">
                <a:effectLst/>
              </a:rPr>
              <a:t>Covid-19 and its recurrent waves</a:t>
            </a:r>
            <a:r>
              <a:rPr lang="en-US" sz="2000" b="0" i="0" dirty="0">
                <a:effectLst/>
              </a:rPr>
              <a:t>​:</a:t>
            </a:r>
            <a:endParaRPr lang="en-GB" sz="2000" b="0" i="0" dirty="0">
              <a:effectLst/>
            </a:endParaRPr>
          </a:p>
          <a:p>
            <a:pPr lvl="1">
              <a:buFont typeface="Arial" panose="020B0604020202020204" pitchFamily="34" charset="0"/>
              <a:buChar char="•"/>
            </a:pPr>
            <a:r>
              <a:rPr lang="en-GB" sz="2000" b="0" i="0" dirty="0">
                <a:effectLst/>
              </a:rPr>
              <a:t>Participating countries de-prioritised non-Covid research</a:t>
            </a:r>
            <a:r>
              <a:rPr lang="en-US" sz="2000" b="0" i="0" dirty="0">
                <a:effectLst/>
              </a:rPr>
              <a:t>​</a:t>
            </a:r>
          </a:p>
          <a:p>
            <a:pPr lvl="1">
              <a:buFont typeface="Arial" panose="020B0604020202020204" pitchFamily="34" charset="0"/>
              <a:buChar char="•"/>
            </a:pPr>
            <a:r>
              <a:rPr lang="en-GB" sz="2000" b="0" i="0" dirty="0">
                <a:effectLst/>
              </a:rPr>
              <a:t>Fear of infection by participants/reluctance to visit hospital </a:t>
            </a:r>
            <a:r>
              <a:rPr lang="en-US" sz="2000" b="0" i="0" dirty="0">
                <a:effectLst/>
              </a:rPr>
              <a:t>​</a:t>
            </a:r>
          </a:p>
          <a:p>
            <a:pPr lvl="1">
              <a:buFont typeface="Arial" panose="020B0604020202020204" pitchFamily="34" charset="0"/>
              <a:buChar char="•"/>
            </a:pPr>
            <a:r>
              <a:rPr lang="en-GB" sz="2000" b="0" i="0" dirty="0">
                <a:effectLst/>
              </a:rPr>
              <a:t>Staff diversion to COVID-related work</a:t>
            </a:r>
            <a:r>
              <a:rPr lang="en-US" sz="2000" b="0" i="0" dirty="0">
                <a:effectLst/>
              </a:rPr>
              <a:t>​</a:t>
            </a:r>
            <a:r>
              <a:rPr lang="en-US" sz="2000" dirty="0"/>
              <a:t>/</a:t>
            </a:r>
            <a:r>
              <a:rPr lang="en-GB" sz="2000" dirty="0"/>
              <a:t>s</a:t>
            </a:r>
            <a:r>
              <a:rPr lang="en-GB" sz="2000" b="0" i="0" dirty="0">
                <a:effectLst/>
              </a:rPr>
              <a:t>taff shortage/overworked staff</a:t>
            </a:r>
            <a:r>
              <a:rPr lang="en-US" sz="2000" b="0" i="0" dirty="0">
                <a:effectLst/>
              </a:rPr>
              <a:t>​</a:t>
            </a:r>
            <a:endParaRPr lang="en-GB" sz="2000" b="0" i="0" dirty="0">
              <a:effectLst/>
            </a:endParaRPr>
          </a:p>
          <a:p>
            <a:pPr marL="0" indent="0" algn="l" rtl="0" fontAlgn="base">
              <a:buNone/>
            </a:pPr>
            <a:r>
              <a:rPr lang="en-GB" sz="2000" b="0" i="0" dirty="0">
                <a:effectLst/>
              </a:rPr>
              <a:t> </a:t>
            </a:r>
            <a:r>
              <a:rPr lang="en-US" sz="2000" b="0" i="0" dirty="0">
                <a:effectLst/>
              </a:rPr>
              <a:t>​</a:t>
            </a:r>
          </a:p>
          <a:p>
            <a:pPr marL="0" indent="0" algn="l" rtl="0" fontAlgn="base">
              <a:buNone/>
            </a:pPr>
            <a:r>
              <a:rPr lang="en-GB" sz="2000" b="0" i="0" dirty="0">
                <a:effectLst/>
              </a:rPr>
              <a:t>     </a:t>
            </a:r>
            <a:endParaRPr lang="en-GB" dirty="0"/>
          </a:p>
        </p:txBody>
      </p:sp>
    </p:spTree>
    <p:extLst>
      <p:ext uri="{BB962C8B-B14F-4D97-AF65-F5344CB8AC3E}">
        <p14:creationId xmlns:p14="http://schemas.microsoft.com/office/powerpoint/2010/main" val="166955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94495-62CB-0250-0897-87D84ADAEA52}"/>
              </a:ext>
            </a:extLst>
          </p:cNvPr>
          <p:cNvSpPr>
            <a:spLocks noGrp="1"/>
          </p:cNvSpPr>
          <p:nvPr>
            <p:ph type="title"/>
          </p:nvPr>
        </p:nvSpPr>
        <p:spPr/>
        <p:txBody>
          <a:bodyPr/>
          <a:lstStyle/>
          <a:p>
            <a:r>
              <a:rPr lang="en-GB" dirty="0"/>
              <a:t>https://betterbreathe.eu/</a:t>
            </a:r>
          </a:p>
        </p:txBody>
      </p:sp>
      <p:pic>
        <p:nvPicPr>
          <p:cNvPr id="7" name="Picture 6">
            <a:extLst>
              <a:ext uri="{FF2B5EF4-FFF2-40B4-BE49-F238E27FC236}">
                <a16:creationId xmlns:a16="http://schemas.microsoft.com/office/drawing/2014/main" id="{A0F91C0A-6DD2-BBA7-A2C8-9E5C8CF485A1}"/>
              </a:ext>
            </a:extLst>
          </p:cNvPr>
          <p:cNvPicPr>
            <a:picLocks noChangeAspect="1"/>
          </p:cNvPicPr>
          <p:nvPr/>
        </p:nvPicPr>
        <p:blipFill rotWithShape="1">
          <a:blip r:embed="rId2"/>
          <a:srcRect l="11905" t="7476" r="13086" b="8526"/>
          <a:stretch/>
        </p:blipFill>
        <p:spPr>
          <a:xfrm>
            <a:off x="1991544" y="1466850"/>
            <a:ext cx="7812868" cy="4921492"/>
          </a:xfrm>
          <a:prstGeom prst="rect">
            <a:avLst/>
          </a:prstGeom>
        </p:spPr>
      </p:pic>
    </p:spTree>
    <p:extLst>
      <p:ext uri="{BB962C8B-B14F-4D97-AF65-F5344CB8AC3E}">
        <p14:creationId xmlns:p14="http://schemas.microsoft.com/office/powerpoint/2010/main" val="3630697822"/>
      </p:ext>
    </p:extLst>
  </p:cSld>
  <p:clrMapOvr>
    <a:masterClrMapping/>
  </p:clrMapOvr>
</p:sld>
</file>

<file path=ppt/theme/theme1.xml><?xml version="1.0" encoding="utf-8"?>
<a:theme xmlns:a="http://schemas.openxmlformats.org/drawingml/2006/main" name="King's (advanced) 2">
  <a:themeElements>
    <a:clrScheme name="">
      <a:dk1>
        <a:srgbClr val="000000"/>
      </a:dk1>
      <a:lt1>
        <a:srgbClr val="D6F0F6"/>
      </a:lt1>
      <a:dk2>
        <a:srgbClr val="065981"/>
      </a:dk2>
      <a:lt2>
        <a:srgbClr val="FFFFFF"/>
      </a:lt2>
      <a:accent1>
        <a:srgbClr val="8088BF"/>
      </a:accent1>
      <a:accent2>
        <a:srgbClr val="D16EB4"/>
      </a:accent2>
      <a:accent3>
        <a:srgbClr val="E8F6FA"/>
      </a:accent3>
      <a:accent4>
        <a:srgbClr val="000000"/>
      </a:accent4>
      <a:accent5>
        <a:srgbClr val="C0C3DC"/>
      </a:accent5>
      <a:accent6>
        <a:srgbClr val="BD63A3"/>
      </a:accent6>
      <a:hlink>
        <a:srgbClr val="B3B8D9"/>
      </a:hlink>
      <a:folHlink>
        <a:srgbClr val="E3A8D2"/>
      </a:folHlink>
    </a:clrScheme>
    <a:fontScheme name="King's (advanced) 2">
      <a:majorFont>
        <a:latin typeface="Kings Caslon Display"/>
        <a:ea typeface=""/>
        <a:cs typeface=""/>
      </a:majorFont>
      <a:minorFont>
        <a:latin typeface="KingsBureauGrot FiveO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KingsBureauGrot FiveOne" pitchFamily="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KingsBureauGrot FiveOne" pitchFamily="2" charset="0"/>
          </a:defRPr>
        </a:defPPr>
      </a:lstStyle>
    </a:lnDef>
  </a:objectDefaults>
  <a:extraClrSchemeLst>
    <a:extraClrScheme>
      <a:clrScheme name="King's (advanced) 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ing's (advanced) 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ing's (advanced) 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ing's (advanced) 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ing's (advanced) 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ing's (advanced) 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ing's (advanced) 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1f9e19f-fdf0-4abb-b31f-6484746d2c7d">
      <Terms xmlns="http://schemas.microsoft.com/office/infopath/2007/PartnerControls"/>
    </lcf76f155ced4ddcb4097134ff3c332f>
    <TaxCatchAll xmlns="4aaf35b1-80a8-48e7-9d03-c612add1997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A8EE31ED79BA6469EC4F5043F97CC3C" ma:contentTypeVersion="15" ma:contentTypeDescription="Create a new document." ma:contentTypeScope="" ma:versionID="4252be7f147a73e125b22d445305078f">
  <xsd:schema xmlns:xsd="http://www.w3.org/2001/XMLSchema" xmlns:xs="http://www.w3.org/2001/XMLSchema" xmlns:p="http://schemas.microsoft.com/office/2006/metadata/properties" xmlns:ns2="11f9e19f-fdf0-4abb-b31f-6484746d2c7d" xmlns:ns3="4aaf35b1-80a8-48e7-9d03-c612add1997b" targetNamespace="http://schemas.microsoft.com/office/2006/metadata/properties" ma:root="true" ma:fieldsID="e144165dd606ccc03eaf9af32f019838" ns2:_="" ns3:_="">
    <xsd:import namespace="11f9e19f-fdf0-4abb-b31f-6484746d2c7d"/>
    <xsd:import namespace="4aaf35b1-80a8-48e7-9d03-c612add1997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f9e19f-fdf0-4abb-b31f-6484746d2c7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731d7151-b795-48f9-9207-6285658e27a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aaf35b1-80a8-48e7-9d03-c612add1997b"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1b25959c-70d7-4b0a-859a-9780364272ba}" ma:internalName="TaxCatchAll" ma:showField="CatchAllData" ma:web="b2062587-493b-4e82-8d09-0536006ae39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C4B820-0E07-40B6-A04A-09D6CDC78821}">
  <ds:schemaRefs>
    <ds:schemaRef ds:uri="11f9e19f-fdf0-4abb-b31f-6484746d2c7d"/>
    <ds:schemaRef ds:uri="http://schemas.openxmlformats.org/package/2006/metadata/core-properties"/>
    <ds:schemaRef ds:uri="http://purl.org/dc/dcmitype/"/>
    <ds:schemaRef ds:uri="http://schemas.microsoft.com/office/2006/documentManagement/types"/>
    <ds:schemaRef ds:uri="http://purl.org/dc/terms/"/>
    <ds:schemaRef ds:uri="http://www.w3.org/XML/1998/namespace"/>
    <ds:schemaRef ds:uri="http://purl.org/dc/elements/1.1/"/>
    <ds:schemaRef ds:uri="http://schemas.microsoft.com/office/2006/metadata/properties"/>
    <ds:schemaRef ds:uri="http://schemas.microsoft.com/office/infopath/2007/PartnerControls"/>
    <ds:schemaRef ds:uri="4aaf35b1-80a8-48e7-9d03-c612add1997b"/>
  </ds:schemaRefs>
</ds:datastoreItem>
</file>

<file path=customXml/itemProps2.xml><?xml version="1.0" encoding="utf-8"?>
<ds:datastoreItem xmlns:ds="http://schemas.openxmlformats.org/officeDocument/2006/customXml" ds:itemID="{1F5133CE-6350-41A4-A1F0-DCDFA7FEBF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f9e19f-fdf0-4abb-b31f-6484746d2c7d"/>
    <ds:schemaRef ds:uri="4aaf35b1-80a8-48e7-9d03-c612add1997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2A99968-BD51-4190-8FFF-47294D0086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8326</TotalTime>
  <Words>1046</Words>
  <Application>Microsoft Office PowerPoint</Application>
  <PresentationFormat>Widescreen</PresentationFormat>
  <Paragraphs>68</Paragraphs>
  <Slides>9</Slides>
  <Notes>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vt:i4>
      </vt:variant>
    </vt:vector>
  </HeadingPairs>
  <TitlesOfParts>
    <vt:vector size="17" baseType="lpstr">
      <vt:lpstr>Arial</vt:lpstr>
      <vt:lpstr>Calibri</vt:lpstr>
      <vt:lpstr>Kings Caslon Display</vt:lpstr>
      <vt:lpstr>KingsBureauGrot FiveOne</vt:lpstr>
      <vt:lpstr>Times New Roman</vt:lpstr>
      <vt:lpstr>Wingdings</vt:lpstr>
      <vt:lpstr>King's (advanced) 2</vt:lpstr>
      <vt:lpstr>Custom Design</vt:lpstr>
      <vt:lpstr>Better Treatments for Breathlessness in Palliative and End of Life Care</vt:lpstr>
      <vt:lpstr>DISCLOSURE​ </vt:lpstr>
      <vt:lpstr>Why severe breathlessness in advanced illness?</vt:lpstr>
      <vt:lpstr>The BETTER-B Project</vt:lpstr>
      <vt:lpstr>Case series and feasibility study: results informed BETTER-B programme</vt:lpstr>
      <vt:lpstr>Better-B Main Trial Objective</vt:lpstr>
      <vt:lpstr>BETTER-B Main Trial</vt:lpstr>
      <vt:lpstr>Overview of Progress So Far</vt:lpstr>
      <vt:lpstr>https://betterbreathe.eu/</vt:lpstr>
    </vt:vector>
  </TitlesOfParts>
  <Company>KCL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King’s College London</dc:title>
  <dc:creator>reviewer 1</dc:creator>
  <dc:description>developed by Operandi Limited</dc:description>
  <cp:lastModifiedBy>kcl better-b</cp:lastModifiedBy>
  <cp:revision>386</cp:revision>
  <dcterms:created xsi:type="dcterms:W3CDTF">2007-11-26T14:49:58Z</dcterms:created>
  <dcterms:modified xsi:type="dcterms:W3CDTF">2023-12-01T15:10:50Z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0x0101004A8EE31ED79BA6469EC4F5043F97CC3C</vt:lpwstr>
  </property>
  <property fmtid="{D5CDD505-2E9C-101B-9397-08002B2CF9AE}" pid="3" name="MediaServiceImageTags">
    <vt:lpwstr/>
  </property>
</Properties>
</file>